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6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2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9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9.png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9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4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32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41.png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/Relationships>

</file>

<file path=ppt/slides/_rels/slide1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/Relationships>

</file>

<file path=ppt/slides/_rels/slide1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://www.rstudio.com" TargetMode="External"/></Relationships>

</file>

<file path=ppt/slides/_rels/slide1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2.png"/></Relationships>

</file>

<file path=ppt/slides/_rels/slide1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
</file>

<file path=ppt/slides/_rels/slide1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49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51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69.png"/><Relationship Id="rId26" Type="http://schemas.openxmlformats.org/officeDocument/2006/relationships/image" Target="../media/image70.png"/><Relationship Id="rId27" Type="http://schemas.openxmlformats.org/officeDocument/2006/relationships/image" Target="../media/image71.png"/><Relationship Id="rId28" Type="http://schemas.openxmlformats.org/officeDocument/2006/relationships/image" Target="../media/image72.png"/><Relationship Id="rId29" Type="http://schemas.openxmlformats.org/officeDocument/2006/relationships/image" Target="../media/image73.png"/><Relationship Id="rId30" Type="http://schemas.openxmlformats.org/officeDocument/2006/relationships/image" Target="../media/image74.png"/><Relationship Id="rId31" Type="http://schemas.openxmlformats.org/officeDocument/2006/relationships/image" Target="../media/image75.png"/><Relationship Id="rId32" Type="http://schemas.openxmlformats.org/officeDocument/2006/relationships/image" Target="../media/image76.png"/><Relationship Id="rId33" Type="http://schemas.openxmlformats.org/officeDocument/2006/relationships/image" Target="../media/image77.png"/><Relationship Id="rId34" Type="http://schemas.openxmlformats.org/officeDocument/2006/relationships/image" Target="../media/image78.png"/><Relationship Id="rId35" Type="http://schemas.openxmlformats.org/officeDocument/2006/relationships/image" Target="../media/image79.png"/><Relationship Id="rId36" Type="http://schemas.openxmlformats.org/officeDocument/2006/relationships/image" Target="../media/image80.png"/><Relationship Id="rId37" Type="http://schemas.openxmlformats.org/officeDocument/2006/relationships/image" Target="../media/image81.png"/><Relationship Id="rId38" Type="http://schemas.openxmlformats.org/officeDocument/2006/relationships/image" Target="../media/image50.png"/><Relationship Id="rId39" Type="http://schemas.openxmlformats.org/officeDocument/2006/relationships/image" Target="../media/image82.png"/><Relationship Id="rId40" Type="http://schemas.openxmlformats.org/officeDocument/2006/relationships/image" Target="../media/image83.png"/><Relationship Id="rId41" Type="http://schemas.openxmlformats.org/officeDocument/2006/relationships/image" Target="../media/image84.png"/><Relationship Id="rId42" Type="http://schemas.openxmlformats.org/officeDocument/2006/relationships/image" Target="../media/image85.png"/><Relationship Id="rId43" Type="http://schemas.openxmlformats.org/officeDocument/2006/relationships/image" Target="../media/image86.png"/><Relationship Id="rId44" Type="http://schemas.openxmlformats.org/officeDocument/2006/relationships/image" Target="../media/image87.png"/><Relationship Id="rId45" Type="http://schemas.openxmlformats.org/officeDocument/2006/relationships/image" Target="../media/image88.png"/><Relationship Id="rId46" Type="http://schemas.openxmlformats.org/officeDocument/2006/relationships/image" Target="../media/image89.png"/><Relationship Id="rId47" Type="http://schemas.openxmlformats.org/officeDocument/2006/relationships/image" Target="../media/image90.png"/><Relationship Id="rId48" Type="http://schemas.openxmlformats.org/officeDocument/2006/relationships/image" Target="../media/image91.png"/><Relationship Id="rId49" Type="http://schemas.openxmlformats.org/officeDocument/2006/relationships/image" Target="../media/image92.png"/><Relationship Id="rId50" Type="http://schemas.openxmlformats.org/officeDocument/2006/relationships/image" Target="../media/image93.png"/><Relationship Id="rId51" Type="http://schemas.openxmlformats.org/officeDocument/2006/relationships/image" Target="../media/image94.png"/><Relationship Id="rId52" Type="http://schemas.openxmlformats.org/officeDocument/2006/relationships/image" Target="../media/image95.png"/><Relationship Id="rId53" Type="http://schemas.openxmlformats.org/officeDocument/2006/relationships/image" Target="../media/image96.png"/><Relationship Id="rId54" Type="http://schemas.openxmlformats.org/officeDocument/2006/relationships/image" Target="../media/image97.png"/><Relationship Id="rId55" Type="http://schemas.openxmlformats.org/officeDocument/2006/relationships/image" Target="../media/image98.png"/><Relationship Id="rId56" Type="http://schemas.openxmlformats.org/officeDocument/2006/relationships/image" Target="../media/image99.png"/><Relationship Id="rId57" Type="http://schemas.openxmlformats.org/officeDocument/2006/relationships/image" Target="../media/image100.png"/><Relationship Id="rId58" Type="http://schemas.openxmlformats.org/officeDocument/2006/relationships/image" Target="../media/image101.png"/></Relationships>

</file>

<file path=ppt/slides/_rels/slide1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49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51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69.png"/><Relationship Id="rId26" Type="http://schemas.openxmlformats.org/officeDocument/2006/relationships/image" Target="../media/image70.png"/><Relationship Id="rId27" Type="http://schemas.openxmlformats.org/officeDocument/2006/relationships/image" Target="../media/image71.png"/><Relationship Id="rId28" Type="http://schemas.openxmlformats.org/officeDocument/2006/relationships/image" Target="../media/image72.png"/><Relationship Id="rId29" Type="http://schemas.openxmlformats.org/officeDocument/2006/relationships/image" Target="../media/image73.png"/><Relationship Id="rId30" Type="http://schemas.openxmlformats.org/officeDocument/2006/relationships/image" Target="../media/image74.png"/><Relationship Id="rId31" Type="http://schemas.openxmlformats.org/officeDocument/2006/relationships/image" Target="../media/image75.png"/><Relationship Id="rId32" Type="http://schemas.openxmlformats.org/officeDocument/2006/relationships/image" Target="../media/image76.png"/><Relationship Id="rId33" Type="http://schemas.openxmlformats.org/officeDocument/2006/relationships/image" Target="../media/image77.png"/><Relationship Id="rId34" Type="http://schemas.openxmlformats.org/officeDocument/2006/relationships/image" Target="../media/image78.png"/><Relationship Id="rId35" Type="http://schemas.openxmlformats.org/officeDocument/2006/relationships/image" Target="../media/image79.png"/><Relationship Id="rId36" Type="http://schemas.openxmlformats.org/officeDocument/2006/relationships/image" Target="../media/image80.png"/><Relationship Id="rId37" Type="http://schemas.openxmlformats.org/officeDocument/2006/relationships/image" Target="../media/image81.png"/><Relationship Id="rId38" Type="http://schemas.openxmlformats.org/officeDocument/2006/relationships/image" Target="../media/image50.png"/><Relationship Id="rId39" Type="http://schemas.openxmlformats.org/officeDocument/2006/relationships/image" Target="../media/image82.png"/><Relationship Id="rId40" Type="http://schemas.openxmlformats.org/officeDocument/2006/relationships/image" Target="../media/image83.png"/><Relationship Id="rId41" Type="http://schemas.openxmlformats.org/officeDocument/2006/relationships/image" Target="../media/image84.png"/><Relationship Id="rId42" Type="http://schemas.openxmlformats.org/officeDocument/2006/relationships/image" Target="../media/image85.png"/><Relationship Id="rId43" Type="http://schemas.openxmlformats.org/officeDocument/2006/relationships/image" Target="../media/image86.png"/><Relationship Id="rId44" Type="http://schemas.openxmlformats.org/officeDocument/2006/relationships/image" Target="../media/image87.png"/><Relationship Id="rId45" Type="http://schemas.openxmlformats.org/officeDocument/2006/relationships/image" Target="../media/image88.png"/><Relationship Id="rId46" Type="http://schemas.openxmlformats.org/officeDocument/2006/relationships/image" Target="../media/image89.png"/><Relationship Id="rId47" Type="http://schemas.openxmlformats.org/officeDocument/2006/relationships/image" Target="../media/image90.png"/><Relationship Id="rId48" Type="http://schemas.openxmlformats.org/officeDocument/2006/relationships/image" Target="../media/image91.png"/><Relationship Id="rId49" Type="http://schemas.openxmlformats.org/officeDocument/2006/relationships/image" Target="../media/image92.png"/><Relationship Id="rId50" Type="http://schemas.openxmlformats.org/officeDocument/2006/relationships/image" Target="../media/image102.png"/><Relationship Id="rId51" Type="http://schemas.openxmlformats.org/officeDocument/2006/relationships/image" Target="../media/image97.png"/><Relationship Id="rId52" Type="http://schemas.openxmlformats.org/officeDocument/2006/relationships/image" Target="../media/image10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0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hyperlink" Target="https://creativecommons.org/licenses/by-sa/4.0/" TargetMode="Externa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Proportion of boys with the name Garrett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/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= min_rank(desc(prop)))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  name     n       prop  rank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1880     F      Mary  7065 0.07238433    14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1880     F      Anna  2604 0.02667923   709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1880     F      Emma  2003 0.02052170  1131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1880     F Elizabeth  1939 0.01986599  1192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1880     F    Minnie  1746 0.01788861  1427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1880     F  Margaret  1578 0.01616737  1683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1880     F       Ida  1472 0.01508135  1897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1880     F     Alice  1414 0.01448711  2040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1880     F    Bertha  1320 0.01352404  2279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1880     F     Sarah  1288 0.01319618  2387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1,858,679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/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= min_rank(desc(prop)))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   name   sex score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    Mary     F     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   James     M     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    John     M     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 William     M     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  Robert     M     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105,381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mutate(rank = min_rank(desc(prop)))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summarise(score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geom_col(mapping = aes(x = fct_reorder(name,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theme_bw()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scale_fill_brewer()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labs(x = "name", y = "Median Rank")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roup"/>
          <p:cNvGrpSpPr/>
          <p:nvPr/>
        </p:nvGrpSpPr>
        <p:grpSpPr>
          <a:xfrm>
            <a:off x="4016707" y="9338663"/>
            <a:ext cx="18733394" cy="1006615"/>
            <a:chOff x="25400" y="0"/>
            <a:chExt cx="18733392" cy="1006613"/>
          </a:xfrm>
        </p:grpSpPr>
        <p:sp>
          <p:nvSpPr>
            <p:cNvPr id="890" name="Make tables of summaries with summarise()."/>
            <p:cNvSpPr txBox="1"/>
            <p:nvPr/>
          </p:nvSpPr>
          <p:spPr>
            <a:xfrm>
              <a:off x="3847505" y="0"/>
              <a:ext cx="14911288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Make tables of summaries with </a:t>
              </a:r>
              <a:r>
                <a:rPr b="1">
                  <a:solidFill>
                    <a:schemeClr val="accent1"/>
                  </a:solidFill>
                </a:rPr>
                <a:t>summarise()</a:t>
              </a:r>
              <a:r>
                <a:t>.</a:t>
              </a:r>
            </a:p>
          </p:txBody>
        </p:sp>
        <p:grpSp>
          <p:nvGrpSpPr>
            <p:cNvPr id="894" name="Group"/>
            <p:cNvGrpSpPr/>
            <p:nvPr/>
          </p:nvGrpSpPr>
          <p:grpSpPr>
            <a:xfrm>
              <a:off x="25400" y="46106"/>
              <a:ext cx="2326277" cy="928433"/>
              <a:chOff x="25400" y="25400"/>
              <a:chExt cx="2326276" cy="928431"/>
            </a:xfrm>
          </p:grpSpPr>
          <p:sp>
            <p:nvSpPr>
              <p:cNvPr id="891" name="Arrow"/>
              <p:cNvSpPr/>
              <p:nvPr/>
            </p:nvSpPr>
            <p:spPr>
              <a:xfrm>
                <a:off x="1490824" y="116956"/>
                <a:ext cx="206194" cy="110207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aphicFrame>
            <p:nvGraphicFramePr>
              <p:cNvPr id="892" name="Table"/>
              <p:cNvGraphicFramePr/>
              <p:nvPr/>
            </p:nvGraphicFramePr>
            <p:xfrm>
              <a:off x="25400" y="25400"/>
              <a:ext cx="1378581" cy="928432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2856"/>
                    <a:gridCol w="258515"/>
                    <a:gridCol w="374198"/>
                    <a:gridCol w="460310"/>
                  </a:tblGrid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65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1995-06-04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50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1999-06-13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</a:tbl>
              </a:graphicData>
            </a:graphic>
          </p:graphicFrame>
          <p:graphicFrame>
            <p:nvGraphicFramePr>
              <p:cNvPr id="893" name="Table"/>
              <p:cNvGraphicFramePr/>
              <p:nvPr/>
            </p:nvGraphicFramePr>
            <p:xfrm>
              <a:off x="1780176" y="25726"/>
              <a:ext cx="571501" cy="38287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9400"/>
                    <a:gridCol w="279400"/>
                  </a:tblGrid>
                  <a:tr h="121589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3600"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407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3600"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407742"/>
                        </a:solidFill>
                      </a:tcPr>
                    </a:tc>
                  </a:tr>
                  <a:tr h="121589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</a:tbl>
              </a:graphicData>
            </a:graphic>
          </p:graphicFrame>
        </p:grpSp>
      </p:grpSp>
      <p:grpSp>
        <p:nvGrpSpPr>
          <p:cNvPr id="901" name="Group"/>
          <p:cNvGrpSpPr/>
          <p:nvPr/>
        </p:nvGrpSpPr>
        <p:grpSpPr>
          <a:xfrm>
            <a:off x="4024616" y="3551856"/>
            <a:ext cx="16422908" cy="1006879"/>
            <a:chOff x="25400" y="0"/>
            <a:chExt cx="16422906" cy="1006877"/>
          </a:xfrm>
        </p:grpSpPr>
        <p:sp>
          <p:nvSpPr>
            <p:cNvPr id="896" name="Group"/>
            <p:cNvSpPr txBox="1"/>
            <p:nvPr/>
          </p:nvSpPr>
          <p:spPr>
            <a:xfrm>
              <a:off x="3839596" y="0"/>
              <a:ext cx="12608711" cy="1006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Extract variables with </a:t>
              </a:r>
              <a:r>
                <a:rPr b="1">
                  <a:solidFill>
                    <a:schemeClr val="accent1"/>
                  </a:solidFill>
                </a:rPr>
                <a:t>select()</a:t>
              </a:r>
            </a:p>
          </p:txBody>
        </p:sp>
        <p:grpSp>
          <p:nvGrpSpPr>
            <p:cNvPr id="900" name="Group"/>
            <p:cNvGrpSpPr/>
            <p:nvPr/>
          </p:nvGrpSpPr>
          <p:grpSpPr>
            <a:xfrm>
              <a:off x="25400" y="46238"/>
              <a:ext cx="2489315" cy="930100"/>
              <a:chOff x="25400" y="25400"/>
              <a:chExt cx="2489314" cy="930098"/>
            </a:xfrm>
          </p:grpSpPr>
          <p:graphicFrame>
            <p:nvGraphicFramePr>
              <p:cNvPr id="897" name="Table"/>
              <p:cNvGraphicFramePr/>
              <p:nvPr/>
            </p:nvGraphicFramePr>
            <p:xfrm>
              <a:off x="25400" y="25400"/>
              <a:ext cx="1370672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1276"/>
                    <a:gridCol w="257018"/>
                    <a:gridCol w="372031"/>
                    <a:gridCol w="457645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65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1995-06-04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50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1999-06-13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</a:tbl>
              </a:graphicData>
            </a:graphic>
          </p:graphicFrame>
          <p:graphicFrame>
            <p:nvGraphicFramePr>
              <p:cNvPr id="898" name="Table"/>
              <p:cNvGraphicFramePr/>
              <p:nvPr/>
            </p:nvGraphicFramePr>
            <p:xfrm>
              <a:off x="1772267" y="25400"/>
              <a:ext cx="742448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358792"/>
                    <a:gridCol w="370954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899" name="Arrow"/>
              <p:cNvSpPr/>
              <p:nvPr/>
            </p:nvSpPr>
            <p:spPr>
              <a:xfrm>
                <a:off x="1482721" y="430568"/>
                <a:ext cx="206583" cy="1104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913" name="Group"/>
          <p:cNvGrpSpPr/>
          <p:nvPr/>
        </p:nvGrpSpPr>
        <p:grpSpPr>
          <a:xfrm>
            <a:off x="4024616" y="5461769"/>
            <a:ext cx="16422908" cy="2915483"/>
            <a:chOff x="25400" y="0"/>
            <a:chExt cx="16422907" cy="2915481"/>
          </a:xfrm>
        </p:grpSpPr>
        <p:grpSp>
          <p:nvGrpSpPr>
            <p:cNvPr id="907" name="Group"/>
            <p:cNvGrpSpPr/>
            <p:nvPr/>
          </p:nvGrpSpPr>
          <p:grpSpPr>
            <a:xfrm>
              <a:off x="115996" y="1908867"/>
              <a:ext cx="15433030" cy="1006615"/>
              <a:chOff x="25400" y="0"/>
              <a:chExt cx="15433029" cy="1006613"/>
            </a:xfrm>
          </p:grpSpPr>
          <p:grpSp>
            <p:nvGrpSpPr>
              <p:cNvPr id="905" name="Group"/>
              <p:cNvGrpSpPr/>
              <p:nvPr/>
            </p:nvGrpSpPr>
            <p:grpSpPr>
              <a:xfrm>
                <a:off x="25400" y="52456"/>
                <a:ext cx="2936347" cy="911027"/>
                <a:chOff x="25400" y="25400"/>
                <a:chExt cx="2936346" cy="911026"/>
              </a:xfrm>
            </p:grpSpPr>
            <p:graphicFrame>
              <p:nvGraphicFramePr>
                <p:cNvPr id="902" name="Table"/>
                <p:cNvGraphicFramePr/>
                <p:nvPr/>
              </p:nvGraphicFramePr>
              <p:xfrm>
                <a:off x="1681671" y="25400"/>
                <a:ext cx="1280076" cy="911027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16843"/>
                      <a:gridCol w="316843"/>
                      <a:gridCol w="316843"/>
                      <a:gridCol w="316843"/>
                    </a:tblGrid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storm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date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Ana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40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1997-07-01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50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1999-06-13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65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1995-06-04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Alberto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2000-08-12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</a:tr>
                  </a:tbl>
                </a:graphicData>
              </a:graphic>
            </p:graphicFrame>
            <p:graphicFrame>
              <p:nvGraphicFramePr>
                <p:cNvPr id="903" name="Table"/>
                <p:cNvGraphicFramePr/>
                <p:nvPr/>
              </p:nvGraphicFramePr>
              <p:xfrm>
                <a:off x="25400" y="25400"/>
                <a:ext cx="1280076" cy="911027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16843"/>
                      <a:gridCol w="316843"/>
                      <a:gridCol w="316843"/>
                      <a:gridCol w="316843"/>
                    </a:tblGrid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storm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date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Alberto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2000-08-12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65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1995-06-04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Ana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40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1997-07-01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50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1999-06-13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Source Sans Pro"/>
                                <a:ea typeface="Source Sans Pro"/>
                                <a:cs typeface="Source Sans Pro"/>
                                <a:sym typeface="Source Sans Pro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</a:tr>
                  </a:tbl>
                </a:graphicData>
              </a:graphic>
            </p:graphicFrame>
            <p:sp>
              <p:nvSpPr>
                <p:cNvPr id="904" name="Arrow"/>
                <p:cNvSpPr/>
                <p:nvPr/>
              </p:nvSpPr>
              <p:spPr>
                <a:xfrm>
                  <a:off x="1378705" y="417548"/>
                  <a:ext cx="219661" cy="117405"/>
                </a:xfrm>
                <a:prstGeom prst="rightArrow">
                  <a:avLst>
                    <a:gd name="adj1" fmla="val 32000"/>
                    <a:gd name="adj2" fmla="val 66532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906" name="Group"/>
              <p:cNvSpPr txBox="1"/>
              <p:nvPr/>
            </p:nvSpPr>
            <p:spPr>
              <a:xfrm>
                <a:off x="3749000" y="0"/>
                <a:ext cx="11709430" cy="1006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spcBef>
                    <a:spcPts val="2400"/>
                  </a:spcBef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Arrange cases, with </a:t>
                </a:r>
                <a:r>
                  <a:rPr b="1">
                    <a:solidFill>
                      <a:schemeClr val="accent1"/>
                    </a:solidFill>
                  </a:rPr>
                  <a:t>arrange()</a:t>
                </a:r>
                <a:r>
                  <a:t>.</a:t>
                </a:r>
              </a:p>
            </p:txBody>
          </p:sp>
        </p:grpSp>
        <p:sp>
          <p:nvSpPr>
            <p:cNvPr id="908" name="Extract cases with filter()"/>
            <p:cNvSpPr txBox="1"/>
            <p:nvPr/>
          </p:nvSpPr>
          <p:spPr>
            <a:xfrm>
              <a:off x="3839597" y="0"/>
              <a:ext cx="12608711" cy="9655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Extract cases with </a:t>
              </a:r>
              <a:r>
                <a:rPr b="1">
                  <a:solidFill>
                    <a:schemeClr val="accent1"/>
                  </a:solidFill>
                </a:rPr>
                <a:t>filter()</a:t>
              </a:r>
            </a:p>
          </p:txBody>
        </p:sp>
        <p:grpSp>
          <p:nvGrpSpPr>
            <p:cNvPr id="912" name="Group"/>
            <p:cNvGrpSpPr/>
            <p:nvPr/>
          </p:nvGrpSpPr>
          <p:grpSpPr>
            <a:xfrm>
              <a:off x="25400" y="25563"/>
              <a:ext cx="3117540" cy="930100"/>
              <a:chOff x="25400" y="25400"/>
              <a:chExt cx="3117539" cy="930098"/>
            </a:xfrm>
          </p:grpSpPr>
          <p:graphicFrame>
            <p:nvGraphicFramePr>
              <p:cNvPr id="909" name="Table"/>
              <p:cNvGraphicFramePr/>
              <p:nvPr/>
            </p:nvGraphicFramePr>
            <p:xfrm>
              <a:off x="25400" y="25400"/>
              <a:ext cx="1370672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1276"/>
                    <a:gridCol w="257018"/>
                    <a:gridCol w="372031"/>
                    <a:gridCol w="457645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1880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Garrett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1880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Garrett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</a:tbl>
              </a:graphicData>
            </a:graphic>
          </p:graphicFrame>
          <p:sp>
            <p:nvSpPr>
              <p:cNvPr id="910" name="Arrow"/>
              <p:cNvSpPr/>
              <p:nvPr/>
            </p:nvSpPr>
            <p:spPr>
              <a:xfrm>
                <a:off x="1482721" y="160692"/>
                <a:ext cx="206583" cy="1104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aphicFrame>
            <p:nvGraphicFramePr>
              <p:cNvPr id="911" name="Table"/>
              <p:cNvGraphicFramePr/>
              <p:nvPr/>
            </p:nvGraphicFramePr>
            <p:xfrm>
              <a:off x="1772267" y="25400"/>
              <a:ext cx="1370673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1276"/>
                    <a:gridCol w="257018"/>
                    <a:gridCol w="372031"/>
                    <a:gridCol w="457645"/>
                  </a:tblGrid>
                  <a:tr h="127000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27000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1880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Garrett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  <a:tr h="127000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1880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Garrett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Source Sans Pro"/>
                              <a:ea typeface="Source Sans Pro"/>
                              <a:cs typeface="Source Sans Pro"/>
                              <a:sym typeface="Source Sans Pro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</a:tbl>
              </a:graphicData>
            </a:graphic>
          </p:graphicFrame>
        </p:grpSp>
      </p:grpSp>
      <p:grpSp>
        <p:nvGrpSpPr>
          <p:cNvPr id="919" name="Group"/>
          <p:cNvGrpSpPr/>
          <p:nvPr/>
        </p:nvGrpSpPr>
        <p:grpSpPr>
          <a:xfrm>
            <a:off x="4016707" y="11273225"/>
            <a:ext cx="15531536" cy="1006615"/>
            <a:chOff x="25400" y="0"/>
            <a:chExt cx="15531534" cy="1006613"/>
          </a:xfrm>
        </p:grpSpPr>
        <p:sp>
          <p:nvSpPr>
            <p:cNvPr id="914" name="Group"/>
            <p:cNvSpPr txBox="1"/>
            <p:nvPr/>
          </p:nvSpPr>
          <p:spPr>
            <a:xfrm>
              <a:off x="3847505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Make new variables, with </a:t>
              </a:r>
              <a:r>
                <a:rPr b="1">
                  <a:solidFill>
                    <a:schemeClr val="accent1"/>
                  </a:solidFill>
                </a:rPr>
                <a:t>mutate()</a:t>
              </a:r>
              <a:r>
                <a:t>.</a:t>
              </a:r>
            </a:p>
          </p:txBody>
        </p:sp>
        <p:grpSp>
          <p:nvGrpSpPr>
            <p:cNvPr id="918" name="Group"/>
            <p:cNvGrpSpPr/>
            <p:nvPr/>
          </p:nvGrpSpPr>
          <p:grpSpPr>
            <a:xfrm>
              <a:off x="25400" y="45943"/>
              <a:ext cx="3485036" cy="928760"/>
              <a:chOff x="25400" y="25400"/>
              <a:chExt cx="3485035" cy="928758"/>
            </a:xfrm>
          </p:grpSpPr>
          <p:sp>
            <p:nvSpPr>
              <p:cNvPr id="915" name="Arrow"/>
              <p:cNvSpPr/>
              <p:nvPr/>
            </p:nvSpPr>
            <p:spPr>
              <a:xfrm>
                <a:off x="1490824" y="434457"/>
                <a:ext cx="206194" cy="110206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aphicFrame>
            <p:nvGraphicFramePr>
              <p:cNvPr id="916" name="Table"/>
              <p:cNvGraphicFramePr/>
              <p:nvPr/>
            </p:nvGraphicFramePr>
            <p:xfrm>
              <a:off x="25400" y="25400"/>
              <a:ext cx="1378581" cy="928432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2856"/>
                    <a:gridCol w="258515"/>
                    <a:gridCol w="374198"/>
                    <a:gridCol w="460310"/>
                  </a:tblGrid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65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1995-06-04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50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1999-06-13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</a:tbl>
              </a:graphicData>
            </a:graphic>
          </p:graphicFrame>
          <p:graphicFrame>
            <p:nvGraphicFramePr>
              <p:cNvPr id="917" name="Table"/>
              <p:cNvGraphicFramePr/>
              <p:nvPr/>
            </p:nvGraphicFramePr>
            <p:xfrm>
              <a:off x="1780176" y="25727"/>
              <a:ext cx="1730260" cy="928432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4380"/>
                    <a:gridCol w="260047"/>
                    <a:gridCol w="374713"/>
                    <a:gridCol w="462761"/>
                    <a:gridCol w="345655"/>
                  </a:tblGrid>
                  <a:tr h="130265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ratio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9.15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22.42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65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1995-06-04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15.46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25.32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50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1999-06-13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20.20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22.44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</p:grpSp>
      </p:grpSp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Recap: Single table verbs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/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6" name="Triangle"/>
              <p:cNvSpPr/>
              <p:nvPr/>
            </p:nvSpPr>
            <p:spPr>
              <a:xfrm flipH="1" rot="10800000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8" name="Triangle"/>
              <p:cNvSpPr/>
              <p:nvPr/>
            </p:nvSpPr>
            <p:spPr>
              <a:xfrm flipH="1" rot="16200000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40" name="Triangle"/>
              <p:cNvSpPr/>
              <p:nvPr/>
            </p:nvSpPr>
            <p:spPr>
              <a:xfrm flipH="1" rot="10800000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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Flights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2"/>
      <p:bldP build="whole" bldLvl="1" animBg="1" rev="0" advAuto="0" spid="206" grpId="3"/>
      <p:bldP build="whole" bldLvl="1" animBg="1" rev="0" advAuto="0" spid="204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pPr/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nycflights13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pPr/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airline had the longest delays?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9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pPr/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airline used the newest planes?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3" grpId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l="0" t="411" r="1090" b="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l="0" t="517" r="0" b="0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Airline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mutating joins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left_join(</a:t>
            </a:r>
            <a:r>
              <a:t>x, y, by = NULL, … 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03" name="names of columns to join on"/>
          <p:cNvSpPr/>
          <p:nvPr/>
        </p:nvSpPr>
        <p:spPr>
          <a:xfrm>
            <a:off x="12264527" y="5811110"/>
            <a:ext cx="7089379" cy="404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886" y="6351"/>
                </a:lnTo>
                <a:cubicBezTo>
                  <a:pt x="4855" y="6548"/>
                  <a:pt x="4833" y="6751"/>
                  <a:pt x="4833" y="6965"/>
                </a:cubicBezTo>
                <a:lnTo>
                  <a:pt x="4833" y="19294"/>
                </a:lnTo>
                <a:cubicBezTo>
                  <a:pt x="4833" y="20567"/>
                  <a:pt x="5423" y="21600"/>
                  <a:pt x="6150" y="21600"/>
                </a:cubicBezTo>
                <a:lnTo>
                  <a:pt x="20283" y="21600"/>
                </a:lnTo>
                <a:cubicBezTo>
                  <a:pt x="21010" y="21600"/>
                  <a:pt x="21600" y="20567"/>
                  <a:pt x="21600" y="19294"/>
                </a:cubicBezTo>
                <a:lnTo>
                  <a:pt x="21600" y="6965"/>
                </a:lnTo>
                <a:cubicBezTo>
                  <a:pt x="21600" y="5691"/>
                  <a:pt x="21010" y="4659"/>
                  <a:pt x="20283" y="4659"/>
                </a:cubicBezTo>
                <a:lnTo>
                  <a:pt x="6150" y="4659"/>
                </a:lnTo>
                <a:cubicBezTo>
                  <a:pt x="5829" y="4659"/>
                  <a:pt x="5539" y="4867"/>
                  <a:pt x="5311" y="5201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names of columns to join on</a:t>
            </a:r>
          </a:p>
        </p:txBody>
      </p:sp>
      <p:sp>
        <p:nvSpPr>
          <p:cNvPr id="1004" name="data frames to join"/>
          <p:cNvSpPr/>
          <p:nvPr/>
        </p:nvSpPr>
        <p:spPr>
          <a:xfrm>
            <a:off x="8725891" y="5852385"/>
            <a:ext cx="4858148" cy="4006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715" y="5881"/>
                </a:lnTo>
                <a:cubicBezTo>
                  <a:pt x="4612" y="6167"/>
                  <a:pt x="4551" y="6482"/>
                  <a:pt x="4551" y="6814"/>
                </a:cubicBezTo>
                <a:lnTo>
                  <a:pt x="4551" y="19270"/>
                </a:lnTo>
                <a:cubicBezTo>
                  <a:pt x="4551" y="20557"/>
                  <a:pt x="5411" y="21600"/>
                  <a:pt x="6472" y="21600"/>
                </a:cubicBezTo>
                <a:lnTo>
                  <a:pt x="19678" y="21600"/>
                </a:lnTo>
                <a:cubicBezTo>
                  <a:pt x="20740" y="21600"/>
                  <a:pt x="21600" y="20557"/>
                  <a:pt x="21600" y="19270"/>
                </a:cubicBezTo>
                <a:lnTo>
                  <a:pt x="21600" y="6814"/>
                </a:lnTo>
                <a:cubicBezTo>
                  <a:pt x="21600" y="5527"/>
                  <a:pt x="20740" y="4484"/>
                  <a:pt x="19678" y="4484"/>
                </a:cubicBezTo>
                <a:lnTo>
                  <a:pt x="6472" y="4484"/>
                </a:lnTo>
                <a:cubicBezTo>
                  <a:pt x="6103" y="4484"/>
                  <a:pt x="5761" y="4618"/>
                  <a:pt x="5468" y="4837"/>
                </a:cubicBez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frames to join</a:t>
            </a:r>
          </a:p>
        </p:txBody>
      </p:sp>
      <p:sp>
        <p:nvSpPr>
          <p:cNvPr id="1005" name="join function"/>
          <p:cNvSpPr/>
          <p:nvPr/>
        </p:nvSpPr>
        <p:spPr>
          <a:xfrm>
            <a:off x="3856681" y="5718241"/>
            <a:ext cx="5626101" cy="4140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57" y="0"/>
                </a:moveTo>
                <a:lnTo>
                  <a:pt x="4070" y="5039"/>
                </a:lnTo>
                <a:lnTo>
                  <a:pt x="1659" y="5039"/>
                </a:lnTo>
                <a:cubicBezTo>
                  <a:pt x="743" y="5039"/>
                  <a:pt x="0" y="6048"/>
                  <a:pt x="0" y="7293"/>
                </a:cubicBezTo>
                <a:lnTo>
                  <a:pt x="0" y="19346"/>
                </a:lnTo>
                <a:cubicBezTo>
                  <a:pt x="0" y="20591"/>
                  <a:pt x="743" y="21600"/>
                  <a:pt x="1659" y="21600"/>
                </a:cubicBezTo>
                <a:lnTo>
                  <a:pt x="19941" y="21600"/>
                </a:lnTo>
                <a:cubicBezTo>
                  <a:pt x="20857" y="21600"/>
                  <a:pt x="21600" y="20591"/>
                  <a:pt x="21600" y="19346"/>
                </a:cubicBezTo>
                <a:lnTo>
                  <a:pt x="21600" y="7293"/>
                </a:lnTo>
                <a:cubicBezTo>
                  <a:pt x="21600" y="6048"/>
                  <a:pt x="20857" y="5039"/>
                  <a:pt x="19941" y="5039"/>
                </a:cubicBezTo>
                <a:lnTo>
                  <a:pt x="5045" y="5039"/>
                </a:lnTo>
                <a:lnTo>
                  <a:pt x="4557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join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4607447" cy="381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2785"/>
                <a:gridCol w="2542785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t="0" r="2285" b="0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6286745" cy="4792300"/>
            <a:chOff x="38100" y="0"/>
            <a:chExt cx="6286744" cy="4792299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6286745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4607448" cy="4754200"/>
            <a:chOff x="38100" y="0"/>
            <a:chExt cx="4607446" cy="4754199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4607447" cy="38100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0000"/>
                  <a:gridCol w="2540000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1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left_join(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6286745" cy="4746842"/>
            <a:chOff x="25400" y="0"/>
            <a:chExt cx="6286744" cy="4746841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6286745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88001" cy="4724142"/>
            <a:chOff x="25400" y="0"/>
            <a:chExt cx="5087999" cy="4724141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88000" cy="382628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6286745" cy="4746842"/>
            <a:chOff x="25400" y="0"/>
            <a:chExt cx="6286744" cy="4746841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6286745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88001" cy="4724142"/>
            <a:chOff x="25400" y="0"/>
            <a:chExt cx="5087999" cy="4724141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88000" cy="382628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right_join(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632803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6286745" cy="4746842"/>
            <a:chOff x="25400" y="0"/>
            <a:chExt cx="6286744" cy="4746841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6286745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88001" cy="4724142"/>
            <a:chOff x="25400" y="0"/>
            <a:chExt cx="5087999" cy="4724141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88000" cy="382628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full_join(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6286745" cy="4746842"/>
            <a:chOff x="25400" y="0"/>
            <a:chExt cx="6286744" cy="4746841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6286745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88001" cy="4724142"/>
            <a:chOff x="25400" y="0"/>
            <a:chExt cx="5087999" cy="4724141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88000" cy="382628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inner_join(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l="0" t="411" r="1090" b="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l="0" t="517" r="0" b="0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Airline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/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/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drop_na(arr_delay)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 u="sng"/>
              <a:t>                   </a:t>
            </a:r>
            <a: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</a:t>
            </a:r>
            <a:r>
              <a:rPr u="sng"/>
              <a:t>         </a:t>
            </a:r>
            <a: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/>
              <a:t>  </a:t>
            </a:r>
            <a:r>
              <a:t>                   </a:t>
            </a:r>
            <a:r>
              <a:rPr u="none"/>
              <a:t> %&gt;%</a:t>
            </a:r>
            <a:endParaRPr u="none"/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/>
              <a:t>  arrange(</a:t>
            </a:r>
            <a:r>
              <a:rPr sz="5000"/>
              <a:t>       </a:t>
            </a:r>
            <a:r>
              <a:rPr sz="5000" u="none"/>
              <a:t>)  </a:t>
            </a:r>
            <a:r>
              <a:rPr u="none"/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drop_na(arr_delay)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left_join(airlines, by = "carrier")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</a:t>
            </a:r>
            <a:r>
              <a:rPr>
                <a:solidFill>
                  <a:schemeClr val="accent1"/>
                </a:solidFill>
              </a:rPr>
              <a:t>name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summarise(delay = mean(arr_delay))</a:t>
            </a:r>
            <a: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</a:t>
            </a:r>
            <a:r>
              <a:rPr>
                <a:solidFill>
                  <a:schemeClr val="accent1"/>
                </a:solidFill>
              </a:rPr>
              <a:t>delay</a:t>
            </a:r>
            <a: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# A tibble: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&lt;chr&gt;      &lt;dbl&gt;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5               Virgin America  1.7644644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1569" b="0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4607447" cy="381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2785"/>
                <a:gridCol w="2542785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band %&gt;% left_join(instrument2, by = </a:t>
            </a:r>
            <a:r>
              <a:t>c("name" = "artist")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29" name="The value of the element = the column name in the second data set"/>
          <p:cNvSpPr/>
          <p:nvPr/>
        </p:nvSpPr>
        <p:spPr>
          <a:xfrm>
            <a:off x="15770514" y="5805951"/>
            <a:ext cx="6211095" cy="4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70" y="0"/>
                </a:moveTo>
                <a:lnTo>
                  <a:pt x="15330" y="4766"/>
                </a:lnTo>
                <a:lnTo>
                  <a:pt x="1503" y="4766"/>
                </a:lnTo>
                <a:cubicBezTo>
                  <a:pt x="673" y="4766"/>
                  <a:pt x="0" y="5792"/>
                  <a:pt x="0" y="7058"/>
                </a:cubicBezTo>
                <a:lnTo>
                  <a:pt x="0" y="19308"/>
                </a:lnTo>
                <a:cubicBezTo>
                  <a:pt x="0" y="20574"/>
                  <a:pt x="673" y="21600"/>
                  <a:pt x="1503" y="21600"/>
                </a:cubicBezTo>
                <a:lnTo>
                  <a:pt x="20097" y="21600"/>
                </a:lnTo>
                <a:cubicBezTo>
                  <a:pt x="20927" y="21600"/>
                  <a:pt x="21600" y="20574"/>
                  <a:pt x="21600" y="19308"/>
                </a:cubicBezTo>
                <a:lnTo>
                  <a:pt x="21600" y="7058"/>
                </a:lnTo>
                <a:cubicBezTo>
                  <a:pt x="21600" y="5792"/>
                  <a:pt x="20927" y="4766"/>
                  <a:pt x="20097" y="4766"/>
                </a:cubicBezTo>
                <a:lnTo>
                  <a:pt x="16212" y="4766"/>
                </a:lnTo>
                <a:lnTo>
                  <a:pt x="1577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 value of the element = the column name in the second data set</a:t>
            </a:r>
          </a:p>
        </p:txBody>
      </p:sp>
      <p:sp>
        <p:nvSpPr>
          <p:cNvPr id="1130" name="The name of the element = the column name in the first data set"/>
          <p:cNvSpPr/>
          <p:nvPr/>
        </p:nvSpPr>
        <p:spPr>
          <a:xfrm>
            <a:off x="9068042" y="5778169"/>
            <a:ext cx="7426723" cy="410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7589" y="5242"/>
                </a:lnTo>
                <a:cubicBezTo>
                  <a:pt x="17394" y="5016"/>
                  <a:pt x="17163" y="4880"/>
                  <a:pt x="16915" y="4880"/>
                </a:cubicBezTo>
                <a:lnTo>
                  <a:pt x="1257" y="4880"/>
                </a:lnTo>
                <a:cubicBezTo>
                  <a:pt x="563" y="4880"/>
                  <a:pt x="0" y="5899"/>
                  <a:pt x="0" y="7156"/>
                </a:cubicBezTo>
                <a:lnTo>
                  <a:pt x="0" y="19324"/>
                </a:lnTo>
                <a:cubicBezTo>
                  <a:pt x="0" y="20581"/>
                  <a:pt x="563" y="21600"/>
                  <a:pt x="1257" y="21600"/>
                </a:cubicBezTo>
                <a:lnTo>
                  <a:pt x="16915" y="21600"/>
                </a:lnTo>
                <a:cubicBezTo>
                  <a:pt x="17609" y="21600"/>
                  <a:pt x="18172" y="20581"/>
                  <a:pt x="18172" y="19324"/>
                </a:cubicBezTo>
                <a:lnTo>
                  <a:pt x="18172" y="7156"/>
                </a:lnTo>
                <a:cubicBezTo>
                  <a:pt x="18172" y="6843"/>
                  <a:pt x="18136" y="6544"/>
                  <a:pt x="18073" y="627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 name of the element = the column name in the first data set</a:t>
            </a:r>
          </a:p>
        </p:txBody>
      </p:sp>
      <p:sp>
        <p:nvSpPr>
          <p:cNvPr id="1131" name="A named vector"/>
          <p:cNvSpPr/>
          <p:nvPr/>
        </p:nvSpPr>
        <p:spPr>
          <a:xfrm>
            <a:off x="2987315" y="5810316"/>
            <a:ext cx="10483851" cy="4069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459" y="5854"/>
                </a:lnTo>
                <a:cubicBezTo>
                  <a:pt x="11303" y="5194"/>
                  <a:pt x="11023" y="4748"/>
                  <a:pt x="10701" y="4748"/>
                </a:cubicBezTo>
                <a:lnTo>
                  <a:pt x="890" y="4748"/>
                </a:lnTo>
                <a:cubicBezTo>
                  <a:pt x="399" y="4748"/>
                  <a:pt x="0" y="5775"/>
                  <a:pt x="0" y="7042"/>
                </a:cubicBezTo>
                <a:lnTo>
                  <a:pt x="0" y="19306"/>
                </a:lnTo>
                <a:cubicBezTo>
                  <a:pt x="0" y="20573"/>
                  <a:pt x="399" y="21600"/>
                  <a:pt x="890" y="21600"/>
                </a:cubicBezTo>
                <a:lnTo>
                  <a:pt x="10701" y="21600"/>
                </a:lnTo>
                <a:cubicBezTo>
                  <a:pt x="11193" y="21600"/>
                  <a:pt x="11592" y="20573"/>
                  <a:pt x="11592" y="19306"/>
                </a:cubicBezTo>
                <a:lnTo>
                  <a:pt x="11592" y="7164"/>
                </a:lnTo>
                <a:lnTo>
                  <a:pt x="2160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named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6286745" cy="4746842"/>
            <a:chOff x="25400" y="0"/>
            <a:chExt cx="6286744" cy="4746841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6286745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88001" cy="4724142"/>
            <a:chOff x="25400" y="0"/>
            <a:chExt cx="5087999" cy="4724141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88000" cy="382628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band %&gt;% left_join(instrument2, by = </a:t>
            </a:r>
            <a:r>
              <a:t>c("name" = "artist")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l="0" t="481" r="0" b="0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View(flights["dest"])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Airport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airports </a:t>
            </a:r>
            <a:r>
              <a:rPr>
                <a:solidFill>
                  <a:srgbClr val="A6AAA9"/>
                </a:solidFill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</a:t>
            </a:r>
            <a:r>
              <a:rPr>
                <a:solidFill>
                  <a:srgbClr val="A6AAA9"/>
                </a:solidFill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airports %&gt;% left_join(flights, by = </a:t>
            </a:r>
            <a:r>
              <a:t>c("faa" = "dest")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/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and airports to compute the distance and average arr_delay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Hint: use first() to get distance.</a:t>
            </a:r>
          </a:p>
        </p:txBody>
      </p:sp>
      <p:pic>
        <p:nvPicPr>
          <p:cNvPr id="118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drop_na(arr_delay)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left_join(airports, by = c("dest" = "faa"))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group_by(name)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summarise(distance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  delay = mean(arr_delay))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# A tibble: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   &lt;chr&gt;    &lt;dbl&gt;    &lt;dbl&gt;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        Will Rogers World     1325 30.61905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filtering joins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semi_join(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6286745" cy="4746842"/>
            <a:chOff x="25400" y="0"/>
            <a:chExt cx="6286744" cy="4746841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6286745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88001" cy="4724142"/>
            <a:chOff x="25400" y="0"/>
            <a:chExt cx="5087999" cy="4724141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88000" cy="382628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6286745" cy="4746842"/>
            <a:chOff x="25400" y="0"/>
            <a:chExt cx="6286744" cy="4746841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6286745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88001" cy="4724142"/>
            <a:chOff x="25400" y="0"/>
            <a:chExt cx="5087999" cy="4724141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88000" cy="382628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anti_join(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airports </a:t>
            </a:r>
            <a:r>
              <a:rPr>
                <a:solidFill>
                  <a:srgbClr val="A6AAA9"/>
                </a:solidFill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</a:t>
            </a:r>
            <a:r>
              <a:rPr>
                <a:solidFill>
                  <a:srgbClr val="A6AAA9"/>
                </a:solidFill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/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semi_join(flights, by = c("faa" = "dest"))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distinct(faa)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l="0" t="0" r="959" b="0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distinct(</a:t>
            </a:r>
            <a:r>
              <a:t>df, name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6286746" cy="4746842"/>
            <a:chOff x="25400" y="0"/>
            <a:chExt cx="6286744" cy="4746841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6286745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88001" cy="4724142"/>
            <a:chOff x="25400" y="0"/>
            <a:chExt cx="5087999" cy="4724141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88000" cy="382628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distinct(</a:t>
            </a:r>
            <a:r>
              <a:t>instrument, plays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3032510"/>
            <a:ext cx="16368497" cy="9639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left_join()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/>
              <a:t>left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right_join()</a:t>
            </a:r>
            <a:r>
              <a:t> retains all cases in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full_join()</a:t>
            </a:r>
            <a:r>
              <a:t> retains all cases in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inner_join()</a:t>
            </a:r>
            <a:r>
              <a:t> retains only cases in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semi_join()</a:t>
            </a:r>
            <a:r>
              <a:t> extracts cases that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anti_join()</a:t>
            </a:r>
            <a:r>
              <a:t> extracts cases that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  <p:grpSp>
        <p:nvGrpSpPr>
          <p:cNvPr id="1282" name="Group"/>
          <p:cNvGrpSpPr/>
          <p:nvPr/>
        </p:nvGrpSpPr>
        <p:grpSpPr>
          <a:xfrm>
            <a:off x="1898338" y="3300093"/>
            <a:ext cx="11627717" cy="3847012"/>
            <a:chOff x="38100" y="17375"/>
            <a:chExt cx="11627715" cy="3847010"/>
          </a:xfrm>
        </p:grpSpPr>
        <p:graphicFrame>
          <p:nvGraphicFramePr>
            <p:cNvPr id="1277" name="Table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78" name="Table"/>
            <p:cNvGraphicFramePr/>
            <p:nvPr/>
          </p:nvGraphicFramePr>
          <p:xfrm>
            <a:off x="1419782" y="38100"/>
            <a:ext cx="5088000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279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1280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1281" name="Table"/>
            <p:cNvGraphicFramePr/>
            <p:nvPr/>
          </p:nvGraphicFramePr>
          <p:xfrm>
            <a:off x="2852263" y="38100"/>
            <a:ext cx="8813553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288" name="Group"/>
          <p:cNvGrpSpPr/>
          <p:nvPr/>
        </p:nvGrpSpPr>
        <p:grpSpPr>
          <a:xfrm>
            <a:off x="1898338" y="5020873"/>
            <a:ext cx="11627717" cy="3847011"/>
            <a:chOff x="38100" y="17375"/>
            <a:chExt cx="11627715" cy="3847010"/>
          </a:xfrm>
        </p:grpSpPr>
        <p:graphicFrame>
          <p:nvGraphicFramePr>
            <p:cNvPr id="1283" name="Table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84" name="Table"/>
            <p:cNvGraphicFramePr/>
            <p:nvPr/>
          </p:nvGraphicFramePr>
          <p:xfrm>
            <a:off x="1419781" y="38100"/>
            <a:ext cx="5088001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285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1286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1287" name="Table"/>
            <p:cNvGraphicFramePr/>
            <p:nvPr/>
          </p:nvGraphicFramePr>
          <p:xfrm>
            <a:off x="2852263" y="38100"/>
            <a:ext cx="8813553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294" name="Group"/>
          <p:cNvGrpSpPr/>
          <p:nvPr/>
        </p:nvGrpSpPr>
        <p:grpSpPr>
          <a:xfrm>
            <a:off x="1898338" y="6665453"/>
            <a:ext cx="11627717" cy="3847011"/>
            <a:chOff x="38100" y="17375"/>
            <a:chExt cx="11627715" cy="3847010"/>
          </a:xfrm>
        </p:grpSpPr>
        <p:graphicFrame>
          <p:nvGraphicFramePr>
            <p:cNvPr id="1289" name="Table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90" name="Table"/>
            <p:cNvGraphicFramePr/>
            <p:nvPr/>
          </p:nvGraphicFramePr>
          <p:xfrm>
            <a:off x="1419782" y="38100"/>
            <a:ext cx="5088000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291" name="+"/>
            <p:cNvSpPr txBox="1"/>
            <p:nvPr/>
          </p:nvSpPr>
          <p:spPr>
            <a:xfrm>
              <a:off x="896920" y="17375"/>
              <a:ext cx="414656" cy="651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1292" name="="/>
            <p:cNvSpPr txBox="1"/>
            <p:nvPr/>
          </p:nvSpPr>
          <p:spPr>
            <a:xfrm>
              <a:off x="2296338" y="17375"/>
              <a:ext cx="414656" cy="651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1293" name="Table"/>
            <p:cNvGraphicFramePr/>
            <p:nvPr/>
          </p:nvGraphicFramePr>
          <p:xfrm>
            <a:off x="2852263" y="38100"/>
            <a:ext cx="8813553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300" name="Group"/>
          <p:cNvGrpSpPr/>
          <p:nvPr/>
        </p:nvGrpSpPr>
        <p:grpSpPr>
          <a:xfrm>
            <a:off x="1898338" y="8462432"/>
            <a:ext cx="11627717" cy="3847012"/>
            <a:chOff x="38100" y="17375"/>
            <a:chExt cx="11627715" cy="3847010"/>
          </a:xfrm>
        </p:grpSpPr>
        <p:graphicFrame>
          <p:nvGraphicFramePr>
            <p:cNvPr id="1295" name="Table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96" name="Table"/>
            <p:cNvGraphicFramePr/>
            <p:nvPr/>
          </p:nvGraphicFramePr>
          <p:xfrm>
            <a:off x="1419782" y="38100"/>
            <a:ext cx="5088001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297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1298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1299" name="Table"/>
            <p:cNvGraphicFramePr/>
            <p:nvPr/>
          </p:nvGraphicFramePr>
          <p:xfrm>
            <a:off x="2852263" y="38100"/>
            <a:ext cx="8813553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306" name="Group"/>
          <p:cNvGrpSpPr/>
          <p:nvPr/>
        </p:nvGrpSpPr>
        <p:grpSpPr>
          <a:xfrm>
            <a:off x="1898338" y="10183212"/>
            <a:ext cx="11627717" cy="3847012"/>
            <a:chOff x="38100" y="17375"/>
            <a:chExt cx="11627715" cy="3847010"/>
          </a:xfrm>
        </p:grpSpPr>
        <p:graphicFrame>
          <p:nvGraphicFramePr>
            <p:cNvPr id="1301" name="Table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302" name="Table"/>
            <p:cNvGraphicFramePr/>
            <p:nvPr/>
          </p:nvGraphicFramePr>
          <p:xfrm>
            <a:off x="1419782" y="38100"/>
            <a:ext cx="5088000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303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1304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1305" name="Table"/>
            <p:cNvGraphicFramePr/>
            <p:nvPr/>
          </p:nvGraphicFramePr>
          <p:xfrm>
            <a:off x="2852263" y="38100"/>
            <a:ext cx="8813553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312" name="Group"/>
          <p:cNvGrpSpPr/>
          <p:nvPr/>
        </p:nvGrpSpPr>
        <p:grpSpPr>
          <a:xfrm>
            <a:off x="1898338" y="11903992"/>
            <a:ext cx="11627717" cy="3847011"/>
            <a:chOff x="38100" y="17375"/>
            <a:chExt cx="11627715" cy="3847010"/>
          </a:xfrm>
        </p:grpSpPr>
        <p:graphicFrame>
          <p:nvGraphicFramePr>
            <p:cNvPr id="1307" name="Table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308" name="Table"/>
            <p:cNvGraphicFramePr/>
            <p:nvPr/>
          </p:nvGraphicFramePr>
          <p:xfrm>
            <a:off x="1419781" y="38100"/>
            <a:ext cx="5088001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309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1310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1311" name="Table"/>
            <p:cNvGraphicFramePr/>
            <p:nvPr/>
          </p:nvGraphicFramePr>
          <p:xfrm>
            <a:off x="2852263" y="38100"/>
            <a:ext cx="8813553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/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  <a:endParaRPr b="1">
              <a:solidFill>
                <a:srgbClr val="8DB06D"/>
              </a:solidFill>
            </a:endParaRP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  <a:endParaRPr b="1">
              <a:solidFill>
                <a:srgbClr val="8DB06D"/>
              </a:solidFill>
            </a:endParaRP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pPr/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 babynames       mutate(</a:t>
              </a:r>
              <a:r>
                <a:rPr u="sng"/>
                <a:t>      </a:t>
              </a:r>
              <a: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babynames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babynames %&gt;% filter(x) </a:t>
              </a:r>
              <a:r>
                <a:rPr>
                  <a:solidFill>
                    <a:srgbClr val="A6AAA9"/>
                  </a:solidFill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728077" y="4728071"/>
            <a:ext cx="10927845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 </a:t>
            </a: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   </a:t>
            </a: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  <a:endParaRPr b="1">
              <a:solidFill>
                <a:srgbClr val="8DB06D"/>
              </a:solidFill>
            </a:endParaRP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filter_(x) </a:t>
            </a:r>
            <a:r>
              <a:rPr>
                <a:solidFill>
                  <a:srgbClr val="A6AAA9"/>
                </a:solidFill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044680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filter_()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4" invalidUrl="" action="" tgtFrame="" tooltip="" history="1" highlightClick="0" endSnd="0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User-Agent: libcurl/7.43.0 r-curl/2.1 httr/1.2.1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URL path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ub section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Sub 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iny Server Pro"/>
          <p:cNvSpPr/>
          <p:nvPr/>
        </p:nvSpPr>
        <p:spPr>
          <a:xfrm>
            <a:off x="8626230" y="2031648"/>
            <a:ext cx="6275759" cy="713283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b="1" sz="5000">
                <a:solidFill>
                  <a:srgbClr val="535353"/>
                </a:solidFill>
              </a:defRPr>
            </a:lvl1pPr>
          </a:lstStyle>
          <a:p>
            <a:pPr/>
            <a:r>
              <a:t>Shiny Server Pro</a:t>
            </a:r>
          </a:p>
        </p:txBody>
      </p:sp>
      <p:sp>
        <p:nvSpPr>
          <p:cNvPr id="1432" name="Connection Line"/>
          <p:cNvSpPr/>
          <p:nvPr/>
        </p:nvSpPr>
        <p:spPr>
          <a:xfrm>
            <a:off x="13403813" y="4176622"/>
            <a:ext cx="1661602" cy="496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12" fill="norm" stroke="1" extrusionOk="0">
                <a:moveTo>
                  <a:pt x="0" y="7056"/>
                </a:moveTo>
                <a:cubicBezTo>
                  <a:pt x="6929" y="-4888"/>
                  <a:pt x="14129" y="-1669"/>
                  <a:pt x="21600" y="1671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433" name="Connection Line"/>
          <p:cNvSpPr/>
          <p:nvPr/>
        </p:nvSpPr>
        <p:spPr>
          <a:xfrm>
            <a:off x="14630284" y="5066889"/>
            <a:ext cx="435118" cy="41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73" fill="norm" stroke="1" extrusionOk="0">
                <a:moveTo>
                  <a:pt x="0" y="8124"/>
                </a:moveTo>
                <a:cubicBezTo>
                  <a:pt x="7059" y="-5027"/>
                  <a:pt x="14259" y="-2211"/>
                  <a:pt x="21600" y="16573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434" name="Connection Line"/>
          <p:cNvSpPr/>
          <p:nvPr/>
        </p:nvSpPr>
        <p:spPr>
          <a:xfrm>
            <a:off x="10788595" y="7103829"/>
            <a:ext cx="1069424" cy="834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8413" y="20315"/>
                  <a:pt x="15613" y="13115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435" name="Connection Line"/>
          <p:cNvSpPr/>
          <p:nvPr/>
        </p:nvSpPr>
        <p:spPr>
          <a:xfrm>
            <a:off x="10787129" y="7586288"/>
            <a:ext cx="1907105" cy="59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32" fill="norm" stroke="1" extrusionOk="0">
                <a:moveTo>
                  <a:pt x="0" y="15948"/>
                </a:moveTo>
                <a:cubicBezTo>
                  <a:pt x="8395" y="21600"/>
                  <a:pt x="15595" y="16284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396" name="Data Scientists…"/>
          <p:cNvSpPr/>
          <p:nvPr/>
        </p:nvSpPr>
        <p:spPr>
          <a:xfrm>
            <a:off x="1780307" y="3714475"/>
            <a:ext cx="5451700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sz="5000">
                <a:solidFill>
                  <a:srgbClr val="535353"/>
                </a:solidFill>
              </a:defRPr>
            </a:pPr>
            <a:r>
              <a:t>Data Scientists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RStudio IDE</a:t>
            </a:r>
          </a:p>
        </p:txBody>
      </p:sp>
      <p:pic>
        <p:nvPicPr>
          <p:cNvPr id="1397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82"/>
          <a:stretch>
            <a:fillRect/>
          </a:stretch>
        </p:blipFill>
        <p:spPr>
          <a:xfrm>
            <a:off x="10712556" y="4199174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82"/>
          <a:stretch>
            <a:fillRect/>
          </a:stretch>
        </p:blipFill>
        <p:spPr>
          <a:xfrm>
            <a:off x="11825484" y="4835619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9464" y="5349200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6" name="Connection Line"/>
          <p:cNvSpPr/>
          <p:nvPr/>
        </p:nvSpPr>
        <p:spPr>
          <a:xfrm>
            <a:off x="6529352" y="7414002"/>
            <a:ext cx="2371102" cy="343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4" fill="norm" stroke="1" extrusionOk="0">
                <a:moveTo>
                  <a:pt x="0" y="17734"/>
                </a:moveTo>
                <a:cubicBezTo>
                  <a:pt x="6971" y="1043"/>
                  <a:pt x="14171" y="-3866"/>
                  <a:pt x="21600" y="3008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437" name="Connection Line"/>
          <p:cNvSpPr/>
          <p:nvPr/>
        </p:nvSpPr>
        <p:spPr>
          <a:xfrm>
            <a:off x="4920692" y="6259887"/>
            <a:ext cx="4070235" cy="96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7" fill="norm" stroke="1" extrusionOk="0">
                <a:moveTo>
                  <a:pt x="0" y="1"/>
                </a:moveTo>
                <a:cubicBezTo>
                  <a:pt x="7611" y="-53"/>
                  <a:pt x="14811" y="7129"/>
                  <a:pt x="21600" y="21547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402" name="Sticky Load Balancer"/>
          <p:cNvSpPr/>
          <p:nvPr/>
        </p:nvSpPr>
        <p:spPr>
          <a:xfrm rot="16200000">
            <a:off x="12616315" y="5114928"/>
            <a:ext cx="6551663" cy="125975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4B4B4"/>
              </a:gs>
            </a:gsLst>
            <a:lin ang="18900000"/>
          </a:gradFill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Sticky Load Balancer</a:t>
            </a:r>
          </a:p>
        </p:txBody>
      </p:sp>
      <p:sp>
        <p:nvSpPr>
          <p:cNvPr id="1403" name="Technical Diagram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Technical Diagram</a:t>
            </a:r>
          </a:p>
        </p:txBody>
      </p:sp>
      <p:pic>
        <p:nvPicPr>
          <p:cNvPr id="1404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82"/>
          <a:stretch>
            <a:fillRect/>
          </a:stretch>
        </p:blipFill>
        <p:spPr>
          <a:xfrm>
            <a:off x="8675214" y="6744298"/>
            <a:ext cx="2442719" cy="221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9198" y="5813413"/>
            <a:ext cx="548874" cy="548874"/>
          </a:xfrm>
          <a:prstGeom prst="rect">
            <a:avLst/>
          </a:prstGeom>
          <a:ln w="12700">
            <a:miter lim="400000"/>
          </a:ln>
        </p:spPr>
      </p:pic>
      <p:sp>
        <p:nvSpPr>
          <p:cNvPr id="1406" name="End Users…"/>
          <p:cNvSpPr/>
          <p:nvPr/>
        </p:nvSpPr>
        <p:spPr>
          <a:xfrm>
            <a:off x="17390726" y="3714475"/>
            <a:ext cx="5451699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sz="5000">
                <a:solidFill>
                  <a:srgbClr val="535353"/>
                </a:solidFill>
              </a:defRPr>
            </a:pPr>
            <a:r>
              <a:t>End Users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Web Browsers</a:t>
            </a:r>
          </a:p>
        </p:txBody>
      </p:sp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25606" y="597066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9834" r="0" b="0"/>
          <a:stretch>
            <a:fillRect/>
          </a:stretch>
        </p:blipFill>
        <p:spPr>
          <a:xfrm>
            <a:off x="19928064" y="8367144"/>
            <a:ext cx="2064100" cy="186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4215" y="7669603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Connection Line"/>
          <p:cNvSpPr/>
          <p:nvPr/>
        </p:nvSpPr>
        <p:spPr>
          <a:xfrm>
            <a:off x="16718801" y="6693785"/>
            <a:ext cx="2329616" cy="598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89" fill="norm" stroke="1" extrusionOk="0">
                <a:moveTo>
                  <a:pt x="0" y="0"/>
                </a:moveTo>
                <a:cubicBezTo>
                  <a:pt x="5938" y="15825"/>
                  <a:pt x="13138" y="21600"/>
                  <a:pt x="21600" y="17325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439" name="Connection Line"/>
          <p:cNvSpPr/>
          <p:nvPr/>
        </p:nvSpPr>
        <p:spPr>
          <a:xfrm>
            <a:off x="16718801" y="7597322"/>
            <a:ext cx="1494743" cy="110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6254" y="12875"/>
                  <a:pt x="13454" y="20075"/>
                  <a:pt x="21600" y="2160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440" name="Connection Line"/>
          <p:cNvSpPr/>
          <p:nvPr/>
        </p:nvSpPr>
        <p:spPr>
          <a:xfrm>
            <a:off x="16718801" y="8514874"/>
            <a:ext cx="3022726" cy="111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16" fill="norm" stroke="1" extrusionOk="0">
                <a:moveTo>
                  <a:pt x="0" y="0"/>
                </a:moveTo>
                <a:cubicBezTo>
                  <a:pt x="4663" y="16120"/>
                  <a:pt x="11863" y="21600"/>
                  <a:pt x="21600" y="16439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14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57656" y="6478418"/>
            <a:ext cx="532202" cy="51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9706" y="8111366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754706" y="8515868"/>
            <a:ext cx="686593" cy="686593"/>
          </a:xfrm>
          <a:prstGeom prst="rect">
            <a:avLst/>
          </a:prstGeom>
          <a:ln w="12700">
            <a:miter lim="400000"/>
          </a:ln>
        </p:spPr>
      </p:pic>
      <p:sp>
        <p:nvSpPr>
          <p:cNvPr id="1416" name="Production"/>
          <p:cNvSpPr txBox="1"/>
          <p:nvPr/>
        </p:nvSpPr>
        <p:spPr>
          <a:xfrm>
            <a:off x="12021166" y="3371849"/>
            <a:ext cx="20911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Production</a:t>
            </a:r>
          </a:p>
        </p:txBody>
      </p:sp>
      <p:sp>
        <p:nvSpPr>
          <p:cNvPr id="1417" name="Staging"/>
          <p:cNvSpPr txBox="1"/>
          <p:nvPr/>
        </p:nvSpPr>
        <p:spPr>
          <a:xfrm>
            <a:off x="9183512" y="5935432"/>
            <a:ext cx="13622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Staging</a:t>
            </a:r>
          </a:p>
        </p:txBody>
      </p:sp>
      <p:sp>
        <p:nvSpPr>
          <p:cNvPr id="1418" name="Data Stores"/>
          <p:cNvSpPr/>
          <p:nvPr/>
        </p:nvSpPr>
        <p:spPr>
          <a:xfrm>
            <a:off x="8608359" y="10018780"/>
            <a:ext cx="6275758" cy="3202737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b="1" sz="5000">
                <a:solidFill>
                  <a:srgbClr val="535353"/>
                </a:solidFill>
              </a:defRPr>
            </a:lvl1pPr>
          </a:lstStyle>
          <a:p>
            <a:pPr/>
            <a:r>
              <a:t>Data Stores</a:t>
            </a:r>
          </a:p>
        </p:txBody>
      </p:sp>
      <p:pic>
        <p:nvPicPr>
          <p:cNvPr id="141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906847" y="11171100"/>
            <a:ext cx="898098" cy="89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Data Mart"/>
          <p:cNvSpPr txBox="1"/>
          <p:nvPr/>
        </p:nvSpPr>
        <p:spPr>
          <a:xfrm>
            <a:off x="12362468" y="12267864"/>
            <a:ext cx="1986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Data Mart</a:t>
            </a:r>
          </a:p>
        </p:txBody>
      </p:sp>
      <p:pic>
        <p:nvPicPr>
          <p:cNvPr id="142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821598" y="11254682"/>
            <a:ext cx="730935" cy="730935"/>
          </a:xfrm>
          <a:prstGeom prst="rect">
            <a:avLst/>
          </a:prstGeom>
          <a:ln w="12700">
            <a:miter lim="400000"/>
          </a:ln>
        </p:spPr>
      </p:pic>
      <p:sp>
        <p:nvSpPr>
          <p:cNvPr id="1422" name="File Share"/>
          <p:cNvSpPr txBox="1"/>
          <p:nvPr/>
        </p:nvSpPr>
        <p:spPr>
          <a:xfrm>
            <a:off x="9268311" y="12267864"/>
            <a:ext cx="18375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File Share</a:t>
            </a:r>
          </a:p>
        </p:txBody>
      </p:sp>
      <p:cxnSp>
        <p:nvCxnSpPr>
          <p:cNvPr id="1423" name="Connection Line"/>
          <p:cNvCxnSpPr>
            <a:stCxn id="1418" idx="0"/>
            <a:endCxn id="1391" idx="0"/>
          </p:cNvCxnSpPr>
          <p:nvPr/>
        </p:nvCxnSpPr>
        <p:spPr>
          <a:xfrm flipV="1">
            <a:off x="11746237" y="5598062"/>
            <a:ext cx="17873" cy="6022087"/>
          </a:xfrm>
          <a:prstGeom prst="straightConnector1">
            <a:avLst/>
          </a:prstGeom>
          <a:ln w="25400">
            <a:solidFill>
              <a:srgbClr val="7888A0"/>
            </a:solidFill>
            <a:miter lim="400000"/>
            <a:headEnd type="triangle"/>
            <a:tailEnd type="triangle"/>
          </a:ln>
        </p:spPr>
      </p:cxnSp>
      <p:pic>
        <p:nvPicPr>
          <p:cNvPr id="1424" name="RStudio_Hex_shiny.png" descr="RStudio_Hex_shiny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95437" y="7960114"/>
            <a:ext cx="605794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RStudio_Hex_shiny.png" descr="RStudio_Hex_shiny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945106" y="6506952"/>
            <a:ext cx="605795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82"/>
          <a:stretch>
            <a:fillRect/>
          </a:stretch>
        </p:blipFill>
        <p:spPr>
          <a:xfrm>
            <a:off x="4474094" y="7206950"/>
            <a:ext cx="2442719" cy="2211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0931" y="8336460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454" y="813225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5187" y="8596469"/>
            <a:ext cx="548874" cy="548873"/>
          </a:xfrm>
          <a:prstGeom prst="rect">
            <a:avLst/>
          </a:prstGeom>
          <a:ln w="12700">
            <a:miter lim="400000"/>
          </a:ln>
        </p:spPr>
      </p:pic>
      <p:sp>
        <p:nvSpPr>
          <p:cNvPr id="1441" name="Connection Line"/>
          <p:cNvSpPr/>
          <p:nvPr/>
        </p:nvSpPr>
        <p:spPr>
          <a:xfrm>
            <a:off x="2935420" y="8518527"/>
            <a:ext cx="494207" cy="577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08" h="16396" fill="norm" stroke="1" extrusionOk="0">
                <a:moveTo>
                  <a:pt x="4583" y="16396"/>
                </a:moveTo>
                <a:cubicBezTo>
                  <a:pt x="-4392" y="-3075"/>
                  <a:pt x="-184" y="-5204"/>
                  <a:pt x="17208" y="10009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42" name="Connection Line"/>
          <p:cNvSpPr/>
          <p:nvPr/>
        </p:nvSpPr>
        <p:spPr>
          <a:xfrm>
            <a:off x="3797272" y="8043493"/>
            <a:ext cx="1066545" cy="29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93" fill="norm" stroke="1" extrusionOk="0">
                <a:moveTo>
                  <a:pt x="0" y="20993"/>
                </a:moveTo>
                <a:cubicBezTo>
                  <a:pt x="6460" y="6377"/>
                  <a:pt x="13660" y="-607"/>
                  <a:pt x="21600" y="4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Icons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Icons</a:t>
            </a:r>
          </a:p>
        </p:txBody>
      </p:sp>
      <p:pic>
        <p:nvPicPr>
          <p:cNvPr id="1445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30" y="2769149"/>
            <a:ext cx="2555112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Hardware"/>
          <p:cNvSpPr txBox="1"/>
          <p:nvPr/>
        </p:nvSpPr>
        <p:spPr>
          <a:xfrm>
            <a:off x="1334216" y="1492477"/>
            <a:ext cx="343738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0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Hardware</a:t>
            </a:r>
          </a:p>
        </p:txBody>
      </p:sp>
      <p:pic>
        <p:nvPicPr>
          <p:cNvPr id="14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713" y="2787976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639" y="5093474"/>
            <a:ext cx="1554248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50137" y="4972097"/>
            <a:ext cx="2837898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312" y="70304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77733" y="7222262"/>
            <a:ext cx="178270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RStudio_Hex_devtools.png" descr="RStudio_Hex_devtoo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64630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RStudio_Hex_ggplot2.png" descr="RStudio_Hex_ggplot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302158" y="5476158"/>
            <a:ext cx="153818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RStudio_Hex_knitr.png" descr="RStudio_Hex_knitr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00300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RStudio_Hex_pipe.png" descr="RStudio_Hex_pip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2044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RStudio_Hex_rmarkdown.png" descr="RStudio_Hex_rmarkdow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896925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701228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RStudio_Hex_tidyr.png" descr="RStudio_Hex_tidy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292661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9" name="RStudio_Hex_dplyr.png" descr="RStudio_Hex_dplyr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491844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0" name="RStudio_Hex_lubridate.png" descr="RStudio_Hex_lubridat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07237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1" name="RStudio_Hex_packrat.png" descr="RStudio_Hex_packrat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915769" y="6864187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2" name="RStudio_Hex_readr.png" descr="RStudio_Hex_readr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3701228" y="825641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3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067920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4" name="RStudio_Hex_shiny.png" descr="RStudio_Hex_shiny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072226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65" name="Packages"/>
          <p:cNvSpPr txBox="1"/>
          <p:nvPr/>
        </p:nvSpPr>
        <p:spPr>
          <a:xfrm>
            <a:off x="13178958" y="1492477"/>
            <a:ext cx="323697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0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Packages</a:t>
            </a:r>
          </a:p>
        </p:txBody>
      </p:sp>
      <p:pic>
        <p:nvPicPr>
          <p:cNvPr id="1466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387039" y="4291986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7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12606" y="7216169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Image" descr="Image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060352" y="5780022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Image" descr="Image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674235" y="5835047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0" name="Image" descr="Image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523777" y="5778543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Image" descr="Image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587141" y="4307749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2" name="Image" descr="Image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089134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Image" descr="Image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9564909" y="2686985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4" name="Image" descr="Image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6613360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Image" descr="Image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8193124" y="7288348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Image" descr="Image"/>
          <p:cNvPicPr>
            <a:picLocks noChangeAspect="1"/>
          </p:cNvPicPr>
          <p:nvPr/>
        </p:nvPicPr>
        <p:blipFill>
          <a:blip r:embed="rId30">
            <a:extLst/>
          </a:blip>
          <a:srcRect l="9914" t="0" r="18345" b="33354"/>
          <a:stretch>
            <a:fillRect/>
          </a:stretch>
        </p:blipFill>
        <p:spPr>
          <a:xfrm>
            <a:off x="9635705" y="7298221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7" name="Image" descr="Image"/>
          <p:cNvPicPr>
            <a:picLocks noChangeAspect="1"/>
          </p:cNvPicPr>
          <p:nvPr/>
        </p:nvPicPr>
        <p:blipFill>
          <a:blip r:embed="rId31">
            <a:extLst/>
          </a:blip>
          <a:srcRect l="0" t="0" r="81208" b="19866"/>
          <a:stretch>
            <a:fillRect/>
          </a:stretch>
        </p:blipFill>
        <p:spPr>
          <a:xfrm>
            <a:off x="9842874" y="8908414"/>
            <a:ext cx="635880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" descr="Image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6457918" y="8771676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Image" descr="Image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049300" y="8755657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Image" descr="Image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134941" y="4413066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Software"/>
          <p:cNvSpPr txBox="1"/>
          <p:nvPr/>
        </p:nvSpPr>
        <p:spPr>
          <a:xfrm>
            <a:off x="7074301" y="1492477"/>
            <a:ext cx="315696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0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Software</a:t>
            </a:r>
          </a:p>
        </p:txBody>
      </p:sp>
      <p:pic>
        <p:nvPicPr>
          <p:cNvPr id="1482" name="cloud-app-icon1.png" descr="cloud-app-icon1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2525990" y="2843334"/>
            <a:ext cx="1410446" cy="141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3" name="Image" descr="Image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1553361" y="9316204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Image" descr="Image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8231342" y="9316204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Image" descr="Image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22865745" y="6062398"/>
            <a:ext cx="730935" cy="73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Image" descr="Image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20927590" y="7134073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7" name="Image" descr="Image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20859968" y="4542006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8" name="Image" descr="Image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21156291" y="8193537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Image" descr="Image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0644319" y="2941082"/>
            <a:ext cx="1554249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0" name="Image" descr="Image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22762900" y="4569674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3" name="Group"/>
          <p:cNvGrpSpPr/>
          <p:nvPr/>
        </p:nvGrpSpPr>
        <p:grpSpPr>
          <a:xfrm>
            <a:off x="18876661" y="2665736"/>
            <a:ext cx="1321198" cy="1321198"/>
            <a:chOff x="0" y="0"/>
            <a:chExt cx="1321196" cy="1321196"/>
          </a:xfrm>
        </p:grpSpPr>
        <p:pic>
          <p:nvPicPr>
            <p:cNvPr id="1491" name="Image" descr="Image"/>
            <p:cNvPicPr>
              <a:picLocks noChangeAspect="1"/>
            </p:cNvPicPr>
            <p:nvPr/>
          </p:nvPicPr>
          <p:blipFill>
            <a:blip r:embed="rId44">
              <a:extLst/>
            </a:blip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1492" name="Image" descr="Image"/>
            <p:cNvPicPr>
              <a:picLocks noChangeAspect="1"/>
            </p:cNvPicPr>
            <p:nvPr/>
          </p:nvPicPr>
          <p:blipFill>
            <a:blip r:embed="rId45">
              <a:extLst/>
            </a:blip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94" name="Image" descr="Image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8994456" y="7482165"/>
            <a:ext cx="1085609" cy="1085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Image" descr="Image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0927590" y="5934012"/>
            <a:ext cx="987707" cy="98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6" name="Image" descr="Image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8876661" y="5767267"/>
            <a:ext cx="1321342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" descr="Image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9048097" y="4569843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98" name="Architecture"/>
          <p:cNvSpPr txBox="1"/>
          <p:nvPr/>
        </p:nvSpPr>
        <p:spPr>
          <a:xfrm>
            <a:off x="19243513" y="1492477"/>
            <a:ext cx="428396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0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Architecture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11547072" y="11280645"/>
            <a:ext cx="6438265" cy="2247486"/>
            <a:chOff x="0" y="0"/>
            <a:chExt cx="6438264" cy="2247484"/>
          </a:xfrm>
        </p:grpSpPr>
        <p:sp>
          <p:nvSpPr>
            <p:cNvPr id="1499" name="Rectangle"/>
            <p:cNvSpPr/>
            <p:nvPr/>
          </p:nvSpPr>
          <p:spPr>
            <a:xfrm>
              <a:off x="5142627" y="195647"/>
              <a:ext cx="1078650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0" name="Rectangle"/>
            <p:cNvSpPr/>
            <p:nvPr/>
          </p:nvSpPr>
          <p:spPr>
            <a:xfrm>
              <a:off x="192074" y="195647"/>
              <a:ext cx="1078649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1" name="Rectangle"/>
            <p:cNvSpPr/>
            <p:nvPr/>
          </p:nvSpPr>
          <p:spPr>
            <a:xfrm>
              <a:off x="110609" y="440036"/>
              <a:ext cx="6217046" cy="241997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2" name="Rectangle"/>
            <p:cNvSpPr/>
            <p:nvPr/>
          </p:nvSpPr>
          <p:spPr>
            <a:xfrm>
              <a:off x="22965" y="384262"/>
              <a:ext cx="6374121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3" name="Rectangle"/>
            <p:cNvSpPr/>
            <p:nvPr/>
          </p:nvSpPr>
          <p:spPr>
            <a:xfrm>
              <a:off x="22965" y="652098"/>
              <a:ext cx="6374121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4" name="Rectangle"/>
            <p:cNvSpPr/>
            <p:nvPr/>
          </p:nvSpPr>
          <p:spPr>
            <a:xfrm>
              <a:off x="701015" y="1574643"/>
              <a:ext cx="5052168" cy="670214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5" name="Rectangle"/>
            <p:cNvSpPr/>
            <p:nvPr/>
          </p:nvSpPr>
          <p:spPr>
            <a:xfrm>
              <a:off x="1186582" y="0"/>
              <a:ext cx="4081035" cy="1689330"/>
            </a:xfrm>
            <a:prstGeom prst="rect">
              <a:avLst/>
            </a:prstGeom>
            <a:solidFill>
              <a:srgbClr val="B8BAB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6" name="Rectangle"/>
            <p:cNvSpPr/>
            <p:nvPr/>
          </p:nvSpPr>
          <p:spPr>
            <a:xfrm>
              <a:off x="1167461" y="1616344"/>
              <a:ext cx="4103341" cy="8095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7" name="Rectangle"/>
            <p:cNvSpPr/>
            <p:nvPr/>
          </p:nvSpPr>
          <p:spPr>
            <a:xfrm>
              <a:off x="1107704" y="1733823"/>
              <a:ext cx="4222856" cy="889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8" name="Rectangle"/>
            <p:cNvSpPr/>
            <p:nvPr/>
          </p:nvSpPr>
          <p:spPr>
            <a:xfrm>
              <a:off x="1075833" y="1861305"/>
              <a:ext cx="4302532" cy="9689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9" name="Rectangle"/>
            <p:cNvSpPr/>
            <p:nvPr/>
          </p:nvSpPr>
          <p:spPr>
            <a:xfrm>
              <a:off x="1016076" y="1991754"/>
              <a:ext cx="4422047" cy="10485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0" name="Rectangle"/>
            <p:cNvSpPr/>
            <p:nvPr/>
          </p:nvSpPr>
          <p:spPr>
            <a:xfrm>
              <a:off x="956319" y="2130170"/>
              <a:ext cx="4541561" cy="11282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1" name="Rectangle"/>
            <p:cNvSpPr/>
            <p:nvPr/>
          </p:nvSpPr>
          <p:spPr>
            <a:xfrm>
              <a:off x="0" y="1573971"/>
              <a:ext cx="890091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2" name="Rectangle"/>
            <p:cNvSpPr/>
            <p:nvPr/>
          </p:nvSpPr>
          <p:spPr>
            <a:xfrm>
              <a:off x="5548173" y="1573971"/>
              <a:ext cx="890092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3" name="Rectangle"/>
            <p:cNvSpPr/>
            <p:nvPr/>
          </p:nvSpPr>
          <p:spPr>
            <a:xfrm>
              <a:off x="1123639" y="274247"/>
              <a:ext cx="4206921" cy="29777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4" name="Rectangle"/>
            <p:cNvSpPr/>
            <p:nvPr/>
          </p:nvSpPr>
          <p:spPr>
            <a:xfrm>
              <a:off x="1035995" y="202538"/>
              <a:ext cx="4382209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5" name="Rectangle"/>
            <p:cNvSpPr/>
            <p:nvPr/>
          </p:nvSpPr>
          <p:spPr>
            <a:xfrm>
              <a:off x="1035995" y="565986"/>
              <a:ext cx="4382209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6" name="Rectangle"/>
            <p:cNvSpPr/>
            <p:nvPr/>
          </p:nvSpPr>
          <p:spPr>
            <a:xfrm>
              <a:off x="1178615" y="601245"/>
              <a:ext cx="4103341" cy="1011851"/>
            </a:xfrm>
            <a:prstGeom prst="rect">
              <a:avLst/>
            </a:prstGeom>
            <a:gradFill flip="none" rotWithShape="1">
              <a:gsLst>
                <a:gs pos="0">
                  <a:srgbClr val="717273"/>
                </a:gs>
                <a:gs pos="100000">
                  <a:srgbClr val="BFBFB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580" name="Group"/>
            <p:cNvGrpSpPr/>
            <p:nvPr/>
          </p:nvGrpSpPr>
          <p:grpSpPr>
            <a:xfrm>
              <a:off x="1402838" y="844348"/>
              <a:ext cx="3642883" cy="568817"/>
              <a:chOff x="0" y="0"/>
              <a:chExt cx="3642882" cy="568815"/>
            </a:xfrm>
          </p:grpSpPr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247495" cy="568816"/>
                <a:chOff x="0" y="0"/>
                <a:chExt cx="247494" cy="568815"/>
              </a:xfrm>
            </p:grpSpPr>
            <p:grpSp>
              <p:nvGrpSpPr>
                <p:cNvPr id="1519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1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1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22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20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21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530" name="Group"/>
              <p:cNvGrpSpPr/>
              <p:nvPr/>
            </p:nvGrpSpPr>
            <p:grpSpPr>
              <a:xfrm>
                <a:off x="424423" y="0"/>
                <a:ext cx="247496" cy="568816"/>
                <a:chOff x="0" y="0"/>
                <a:chExt cx="247494" cy="568815"/>
              </a:xfrm>
            </p:grpSpPr>
            <p:grpSp>
              <p:nvGrpSpPr>
                <p:cNvPr id="1526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2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2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29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2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2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537" name="Group"/>
              <p:cNvGrpSpPr/>
              <p:nvPr/>
            </p:nvGrpSpPr>
            <p:grpSpPr>
              <a:xfrm>
                <a:off x="848847" y="0"/>
                <a:ext cx="247495" cy="568816"/>
                <a:chOff x="0" y="0"/>
                <a:chExt cx="247494" cy="568815"/>
              </a:xfrm>
            </p:grpSpPr>
            <p:grpSp>
              <p:nvGrpSpPr>
                <p:cNvPr id="1533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3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3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36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3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3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544" name="Group"/>
              <p:cNvGrpSpPr/>
              <p:nvPr/>
            </p:nvGrpSpPr>
            <p:grpSpPr>
              <a:xfrm>
                <a:off x="1273270" y="0"/>
                <a:ext cx="247496" cy="568816"/>
                <a:chOff x="0" y="0"/>
                <a:chExt cx="247494" cy="568815"/>
              </a:xfrm>
            </p:grpSpPr>
            <p:grpSp>
              <p:nvGrpSpPr>
                <p:cNvPr id="1540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3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3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43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4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4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551" name="Group"/>
              <p:cNvGrpSpPr/>
              <p:nvPr/>
            </p:nvGrpSpPr>
            <p:grpSpPr>
              <a:xfrm>
                <a:off x="1697694" y="0"/>
                <a:ext cx="247495" cy="568816"/>
                <a:chOff x="0" y="0"/>
                <a:chExt cx="247494" cy="568815"/>
              </a:xfrm>
            </p:grpSpPr>
            <p:grpSp>
              <p:nvGrpSpPr>
                <p:cNvPr id="1547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4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4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50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4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4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558" name="Group"/>
              <p:cNvGrpSpPr/>
              <p:nvPr/>
            </p:nvGrpSpPr>
            <p:grpSpPr>
              <a:xfrm>
                <a:off x="2122117" y="0"/>
                <a:ext cx="247496" cy="568816"/>
                <a:chOff x="0" y="0"/>
                <a:chExt cx="247494" cy="568815"/>
              </a:xfrm>
            </p:grpSpPr>
            <p:grpSp>
              <p:nvGrpSpPr>
                <p:cNvPr id="1554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5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5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57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5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5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565" name="Group"/>
              <p:cNvGrpSpPr/>
              <p:nvPr/>
            </p:nvGrpSpPr>
            <p:grpSpPr>
              <a:xfrm>
                <a:off x="2546541" y="0"/>
                <a:ext cx="247495" cy="568816"/>
                <a:chOff x="0" y="0"/>
                <a:chExt cx="247494" cy="568815"/>
              </a:xfrm>
            </p:grpSpPr>
            <p:grpSp>
              <p:nvGrpSpPr>
                <p:cNvPr id="1561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5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6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64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6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6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572" name="Group"/>
              <p:cNvGrpSpPr/>
              <p:nvPr/>
            </p:nvGrpSpPr>
            <p:grpSpPr>
              <a:xfrm>
                <a:off x="2970964" y="0"/>
                <a:ext cx="247496" cy="568816"/>
                <a:chOff x="0" y="0"/>
                <a:chExt cx="247494" cy="568815"/>
              </a:xfrm>
            </p:grpSpPr>
            <p:grpSp>
              <p:nvGrpSpPr>
                <p:cNvPr id="1568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6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6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71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6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7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579" name="Group"/>
              <p:cNvGrpSpPr/>
              <p:nvPr/>
            </p:nvGrpSpPr>
            <p:grpSpPr>
              <a:xfrm>
                <a:off x="3395388" y="0"/>
                <a:ext cx="247495" cy="568816"/>
                <a:chOff x="0" y="0"/>
                <a:chExt cx="247494" cy="568815"/>
              </a:xfrm>
            </p:grpSpPr>
            <p:grpSp>
              <p:nvGrpSpPr>
                <p:cNvPr id="1575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7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7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78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7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7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</p:grpSp>
        <p:sp>
          <p:nvSpPr>
            <p:cNvPr id="1581" name="Rectangle"/>
            <p:cNvSpPr/>
            <p:nvPr/>
          </p:nvSpPr>
          <p:spPr>
            <a:xfrm>
              <a:off x="1178615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2" name="Rectangle"/>
            <p:cNvSpPr/>
            <p:nvPr/>
          </p:nvSpPr>
          <p:spPr>
            <a:xfrm>
              <a:off x="1570186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3" name="Rectangle"/>
            <p:cNvSpPr/>
            <p:nvPr/>
          </p:nvSpPr>
          <p:spPr>
            <a:xfrm>
              <a:off x="1961756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4" name="Rectangle"/>
            <p:cNvSpPr/>
            <p:nvPr/>
          </p:nvSpPr>
          <p:spPr>
            <a:xfrm>
              <a:off x="235332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5" name="Rectangle"/>
            <p:cNvSpPr/>
            <p:nvPr/>
          </p:nvSpPr>
          <p:spPr>
            <a:xfrm>
              <a:off x="274489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6" name="Rectangle"/>
            <p:cNvSpPr/>
            <p:nvPr/>
          </p:nvSpPr>
          <p:spPr>
            <a:xfrm>
              <a:off x="3136468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7" name="Rectangle"/>
            <p:cNvSpPr/>
            <p:nvPr/>
          </p:nvSpPr>
          <p:spPr>
            <a:xfrm>
              <a:off x="3528039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8" name="Rectangle"/>
            <p:cNvSpPr/>
            <p:nvPr/>
          </p:nvSpPr>
          <p:spPr>
            <a:xfrm>
              <a:off x="3919610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9" name="Rectangle"/>
            <p:cNvSpPr/>
            <p:nvPr/>
          </p:nvSpPr>
          <p:spPr>
            <a:xfrm>
              <a:off x="4311181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0" name="Rectangle"/>
            <p:cNvSpPr/>
            <p:nvPr/>
          </p:nvSpPr>
          <p:spPr>
            <a:xfrm>
              <a:off x="470275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1" name="Rectangle"/>
            <p:cNvSpPr/>
            <p:nvPr/>
          </p:nvSpPr>
          <p:spPr>
            <a:xfrm>
              <a:off x="509432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598" name="Group"/>
            <p:cNvGrpSpPr/>
            <p:nvPr/>
          </p:nvGrpSpPr>
          <p:grpSpPr>
            <a:xfrm>
              <a:off x="384553" y="822762"/>
              <a:ext cx="247495" cy="568817"/>
              <a:chOff x="0" y="0"/>
              <a:chExt cx="247494" cy="568815"/>
            </a:xfrm>
          </p:grpSpPr>
          <p:grpSp>
            <p:nvGrpSpPr>
              <p:cNvPr id="1594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59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59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597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595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596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605" name="Group"/>
            <p:cNvGrpSpPr/>
            <p:nvPr/>
          </p:nvGrpSpPr>
          <p:grpSpPr>
            <a:xfrm>
              <a:off x="763835" y="822762"/>
              <a:ext cx="247496" cy="568817"/>
              <a:chOff x="0" y="0"/>
              <a:chExt cx="247494" cy="568815"/>
            </a:xfrm>
          </p:grpSpPr>
          <p:grpSp>
            <p:nvGrpSpPr>
              <p:cNvPr id="1601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59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60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604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60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60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612" name="Group"/>
            <p:cNvGrpSpPr/>
            <p:nvPr/>
          </p:nvGrpSpPr>
          <p:grpSpPr>
            <a:xfrm>
              <a:off x="5452557" y="823917"/>
              <a:ext cx="247496" cy="568817"/>
              <a:chOff x="0" y="0"/>
              <a:chExt cx="247494" cy="568815"/>
            </a:xfrm>
          </p:grpSpPr>
          <p:grpSp>
            <p:nvGrpSpPr>
              <p:cNvPr id="1608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60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60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611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60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61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619" name="Group"/>
            <p:cNvGrpSpPr/>
            <p:nvPr/>
          </p:nvGrpSpPr>
          <p:grpSpPr>
            <a:xfrm>
              <a:off x="5831841" y="823917"/>
              <a:ext cx="247496" cy="568817"/>
              <a:chOff x="0" y="0"/>
              <a:chExt cx="247494" cy="568815"/>
            </a:xfrm>
          </p:grpSpPr>
          <p:grpSp>
            <p:nvGrpSpPr>
              <p:cNvPr id="1615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61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61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618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61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61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sp>
          <p:nvSpPr>
            <p:cNvPr id="1620" name="SYSTEM LIBRARY"/>
            <p:cNvSpPr txBox="1"/>
            <p:nvPr/>
          </p:nvSpPr>
          <p:spPr>
            <a:xfrm>
              <a:off x="1194380" y="184182"/>
              <a:ext cx="4095910" cy="479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pc="637" sz="22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SYSTEM LIBRARY</a:t>
              </a:r>
            </a:p>
          </p:txBody>
        </p:sp>
      </p:grpSp>
      <p:grpSp>
        <p:nvGrpSpPr>
          <p:cNvPr id="1633" name="Group"/>
          <p:cNvGrpSpPr/>
          <p:nvPr/>
        </p:nvGrpSpPr>
        <p:grpSpPr>
          <a:xfrm>
            <a:off x="11734406" y="10009525"/>
            <a:ext cx="1572382" cy="1145123"/>
            <a:chOff x="0" y="0"/>
            <a:chExt cx="1572380" cy="1145121"/>
          </a:xfrm>
        </p:grpSpPr>
        <p:grpSp>
          <p:nvGrpSpPr>
            <p:cNvPr id="1631" name="Group"/>
            <p:cNvGrpSpPr/>
            <p:nvPr/>
          </p:nvGrpSpPr>
          <p:grpSpPr>
            <a:xfrm>
              <a:off x="91277" y="-1"/>
              <a:ext cx="1481104" cy="1145123"/>
              <a:chOff x="0" y="0"/>
              <a:chExt cx="1481103" cy="1145121"/>
            </a:xfrm>
          </p:grpSpPr>
          <p:sp>
            <p:nvSpPr>
              <p:cNvPr id="1622" name="Rectangle"/>
              <p:cNvSpPr/>
              <p:nvPr/>
            </p:nvSpPr>
            <p:spPr>
              <a:xfrm>
                <a:off x="241498" y="4684"/>
                <a:ext cx="1239606" cy="94210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23" name="Rectangle"/>
              <p:cNvSpPr/>
              <p:nvPr/>
            </p:nvSpPr>
            <p:spPr>
              <a:xfrm>
                <a:off x="229102" y="203021"/>
                <a:ext cx="1239606" cy="743764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24" name="Rectangle"/>
              <p:cNvSpPr/>
              <p:nvPr/>
            </p:nvSpPr>
            <p:spPr>
              <a:xfrm rot="19050000">
                <a:off x="62345" y="68161"/>
                <a:ext cx="322298" cy="30990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25" name="Triangle"/>
              <p:cNvSpPr/>
              <p:nvPr/>
            </p:nvSpPr>
            <p:spPr>
              <a:xfrm flipH="1" rot="10800000">
                <a:off x="1233182" y="946784"/>
                <a:ext cx="235526" cy="198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26" name="Rectangle"/>
              <p:cNvSpPr/>
              <p:nvPr/>
            </p:nvSpPr>
            <p:spPr>
              <a:xfrm>
                <a:off x="5974" y="203021"/>
                <a:ext cx="1239605" cy="94210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27" name="Triangle"/>
              <p:cNvSpPr/>
              <p:nvPr/>
            </p:nvSpPr>
            <p:spPr>
              <a:xfrm flipH="1" rot="16200000">
                <a:off x="600984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28" name="Triangle"/>
              <p:cNvSpPr/>
              <p:nvPr/>
            </p:nvSpPr>
            <p:spPr>
              <a:xfrm rot="5400000">
                <a:off x="-229551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29" name="Triangle"/>
              <p:cNvSpPr/>
              <p:nvPr/>
            </p:nvSpPr>
            <p:spPr>
              <a:xfrm flipH="1" rot="10800000">
                <a:off x="5974" y="203021"/>
                <a:ext cx="1239605" cy="743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30" name="Triangle"/>
              <p:cNvSpPr/>
              <p:nvPr/>
            </p:nvSpPr>
            <p:spPr>
              <a:xfrm flipH="1">
                <a:off x="1233182" y="29477"/>
                <a:ext cx="235526" cy="198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632" name="dplyr…"/>
            <p:cNvSpPr txBox="1"/>
            <p:nvPr/>
          </p:nvSpPr>
          <p:spPr>
            <a:xfrm>
              <a:off x="-1" y="87846"/>
              <a:ext cx="1435736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dplyr</a:t>
              </a:r>
            </a:p>
            <a:p>
              <a:pPr>
                <a:defRPr b="1"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0.4</a:t>
              </a:r>
            </a:p>
          </p:txBody>
        </p:sp>
      </p:grpSp>
      <p:pic>
        <p:nvPicPr>
          <p:cNvPr id="1634" name="Git-logo.svg.png" descr="Git-logo.svg.png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6217011" y="10650515"/>
            <a:ext cx="1572382" cy="657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9" name="Group"/>
          <p:cNvGrpSpPr/>
          <p:nvPr/>
        </p:nvGrpSpPr>
        <p:grpSpPr>
          <a:xfrm>
            <a:off x="7789318" y="10508736"/>
            <a:ext cx="1524348" cy="1232328"/>
            <a:chOff x="0" y="0"/>
            <a:chExt cx="1524346" cy="1232326"/>
          </a:xfrm>
        </p:grpSpPr>
        <p:grpSp>
          <p:nvGrpSpPr>
            <p:cNvPr id="1637" name="Group"/>
            <p:cNvGrpSpPr/>
            <p:nvPr/>
          </p:nvGrpSpPr>
          <p:grpSpPr>
            <a:xfrm>
              <a:off x="342688" y="-1"/>
              <a:ext cx="1181659" cy="1232328"/>
              <a:chOff x="0" y="0"/>
              <a:chExt cx="1181658" cy="1232326"/>
            </a:xfrm>
          </p:grpSpPr>
          <p:pic>
            <p:nvPicPr>
              <p:cNvPr id="1635" name="Image" descr="Image"/>
              <p:cNvPicPr>
                <a:picLocks noChangeAspect="1"/>
              </p:cNvPicPr>
              <p:nvPr/>
            </p:nvPicPr>
            <p:blipFill>
              <a:blip r:embed="rId51">
                <a:extLst/>
              </a:blip>
              <a:srcRect l="20018" t="29669" r="22401" b="0"/>
              <a:stretch>
                <a:fillRect/>
              </a:stretch>
            </p:blipFill>
            <p:spPr>
              <a:xfrm>
                <a:off x="0" y="0"/>
                <a:ext cx="1181641" cy="96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36" name="Image" descr="Image"/>
              <p:cNvPicPr>
                <a:picLocks noChangeAspect="1"/>
              </p:cNvPicPr>
              <p:nvPr/>
            </p:nvPicPr>
            <p:blipFill>
              <a:blip r:embed="rId51">
                <a:extLst/>
              </a:blip>
              <a:srcRect l="22401" t="4264" r="22401" b="71316"/>
              <a:stretch>
                <a:fillRect/>
              </a:stretch>
            </p:blipFill>
            <p:spPr>
              <a:xfrm>
                <a:off x="48934" y="898245"/>
                <a:ext cx="1132725" cy="334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38" name="+"/>
            <p:cNvSpPr txBox="1"/>
            <p:nvPr/>
          </p:nvSpPr>
          <p:spPr>
            <a:xfrm>
              <a:off x="0" y="468802"/>
              <a:ext cx="159969" cy="294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88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+</a:t>
              </a:r>
            </a:p>
          </p:txBody>
        </p:sp>
      </p:grpSp>
      <p:pic>
        <p:nvPicPr>
          <p:cNvPr id="1640" name="Image" descr="Image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19090696" y="11426180"/>
            <a:ext cx="1455787" cy="145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1" name="Image" descr="Image"/>
          <p:cNvPicPr>
            <a:picLocks noChangeAspect="1"/>
          </p:cNvPicPr>
          <p:nvPr/>
        </p:nvPicPr>
        <p:blipFill>
          <a:blip r:embed="rId53">
            <a:extLst/>
          </a:blip>
          <a:stretch>
            <a:fillRect/>
          </a:stretch>
        </p:blipFill>
        <p:spPr>
          <a:xfrm>
            <a:off x="9617966" y="10436338"/>
            <a:ext cx="1085610" cy="108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5" name="Group"/>
          <p:cNvGrpSpPr/>
          <p:nvPr/>
        </p:nvGrpSpPr>
        <p:grpSpPr>
          <a:xfrm>
            <a:off x="6473935" y="11958630"/>
            <a:ext cx="1231901" cy="1468020"/>
            <a:chOff x="30795" y="0"/>
            <a:chExt cx="1231900" cy="1468019"/>
          </a:xfrm>
        </p:grpSpPr>
        <p:sp>
          <p:nvSpPr>
            <p:cNvPr id="1642" name="Rectangle"/>
            <p:cNvSpPr/>
            <p:nvPr/>
          </p:nvSpPr>
          <p:spPr>
            <a:xfrm>
              <a:off x="314451" y="475996"/>
              <a:ext cx="308665" cy="754282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643" name="Rectangle"/>
            <p:cNvSpPr/>
            <p:nvPr/>
          </p:nvSpPr>
          <p:spPr>
            <a:xfrm>
              <a:off x="615150" y="488132"/>
              <a:ext cx="332937" cy="7542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1644" name="web-logos.png" descr="web-logos.png"/>
            <p:cNvPicPr>
              <a:picLocks noChangeAspect="1"/>
            </p:cNvPicPr>
            <p:nvPr/>
          </p:nvPicPr>
          <p:blipFill>
            <a:blip r:embed="rId54">
              <a:extLst/>
            </a:blip>
            <a:srcRect l="68213" t="0" r="0" b="0"/>
            <a:stretch>
              <a:fillRect/>
            </a:stretch>
          </p:blipFill>
          <p:spPr>
            <a:xfrm>
              <a:off x="30795" y="0"/>
              <a:ext cx="1231901" cy="1468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49" name="Group"/>
          <p:cNvGrpSpPr/>
          <p:nvPr/>
        </p:nvGrpSpPr>
        <p:grpSpPr>
          <a:xfrm>
            <a:off x="8060797" y="11958679"/>
            <a:ext cx="1231901" cy="1432217"/>
            <a:chOff x="0" y="0"/>
            <a:chExt cx="1231900" cy="1432216"/>
          </a:xfrm>
        </p:grpSpPr>
        <p:sp>
          <p:nvSpPr>
            <p:cNvPr id="1646" name="Rectangle"/>
            <p:cNvSpPr/>
            <p:nvPr/>
          </p:nvSpPr>
          <p:spPr>
            <a:xfrm>
              <a:off x="311169" y="476261"/>
              <a:ext cx="301159" cy="73594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647" name="Rectangle"/>
            <p:cNvSpPr/>
            <p:nvPr/>
          </p:nvSpPr>
          <p:spPr>
            <a:xfrm>
              <a:off x="628237" y="476261"/>
              <a:ext cx="324841" cy="735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1648" name="web-logos.png" descr="web-logos.png"/>
            <p:cNvPicPr>
              <a:picLocks noChangeAspect="1"/>
            </p:cNvPicPr>
            <p:nvPr/>
          </p:nvPicPr>
          <p:blipFill>
            <a:blip r:embed="rId54">
              <a:extLst/>
            </a:blip>
            <a:srcRect l="33709" t="0" r="33709" b="0"/>
            <a:stretch>
              <a:fillRect/>
            </a:stretch>
          </p:blipFill>
          <p:spPr>
            <a:xfrm>
              <a:off x="0" y="0"/>
              <a:ext cx="1231900" cy="143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50" name="RStudio-Logo-Blue-Gradient.png" descr="RStudio-Logo-Blue-Gradient.png"/>
          <p:cNvPicPr>
            <a:picLocks noChangeAspect="1"/>
          </p:cNvPicPr>
          <p:nvPr/>
        </p:nvPicPr>
        <p:blipFill>
          <a:blip r:embed="rId55">
            <a:extLst/>
          </a:blip>
          <a:stretch>
            <a:fillRect/>
          </a:stretch>
        </p:blipFill>
        <p:spPr>
          <a:xfrm>
            <a:off x="20947961" y="12424911"/>
            <a:ext cx="3174991" cy="111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1" name="noun_271662.png" descr="noun_271662.png"/>
          <p:cNvPicPr>
            <a:picLocks noChangeAspect="1"/>
          </p:cNvPicPr>
          <p:nvPr/>
        </p:nvPicPr>
        <p:blipFill>
          <a:blip r:embed="rId56">
            <a:extLst/>
          </a:blip>
          <a:stretch>
            <a:fillRect/>
          </a:stretch>
        </p:blipFill>
        <p:spPr>
          <a:xfrm>
            <a:off x="19069991" y="175136"/>
            <a:ext cx="1254415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2" name="noun_271646.png" descr="noun_271646.png"/>
          <p:cNvPicPr>
            <a:picLocks noChangeAspect="1"/>
          </p:cNvPicPr>
          <p:nvPr/>
        </p:nvPicPr>
        <p:blipFill>
          <a:blip r:embed="rId57">
            <a:extLst/>
          </a:blip>
          <a:stretch>
            <a:fillRect/>
          </a:stretch>
        </p:blipFill>
        <p:spPr>
          <a:xfrm>
            <a:off x="20794237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3" name="noun_446960.png" descr="noun_446960.png"/>
          <p:cNvPicPr>
            <a:picLocks noChangeAspect="1"/>
          </p:cNvPicPr>
          <p:nvPr/>
        </p:nvPicPr>
        <p:blipFill>
          <a:blip r:embed="rId58">
            <a:extLst/>
          </a:blip>
          <a:stretch>
            <a:fillRect/>
          </a:stretch>
        </p:blipFill>
        <p:spPr>
          <a:xfrm>
            <a:off x="22518484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99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99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9" grpId="2"/>
      <p:bldP build="whole" bldLvl="1" animBg="1" rev="0" advAuto="0" spid="1634" grpId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4042" y="2268261"/>
            <a:ext cx="2555111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656" name="Hardware"/>
          <p:cNvSpPr txBox="1"/>
          <p:nvPr/>
        </p:nvSpPr>
        <p:spPr>
          <a:xfrm>
            <a:off x="1366727" y="1004289"/>
            <a:ext cx="3326614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Hardware</a:t>
            </a:r>
          </a:p>
        </p:txBody>
      </p:sp>
      <p:pic>
        <p:nvPicPr>
          <p:cNvPr id="16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712" y="2598350"/>
            <a:ext cx="2064101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638" y="6185674"/>
            <a:ext cx="1554249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2649" y="4471209"/>
            <a:ext cx="2837897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312" y="81226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10245" y="6721374"/>
            <a:ext cx="178270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2" name="RStudio_Hex_devtools.png" descr="RStudio_Hex_devtoo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97143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3" name="RStudio_Hex_ggplot2.png" descr="RStudio_Hex_ggplot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334671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4" name="RStudio_Hex_knitr.png" descr="RStudio_Hex_knitr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32812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5" name="RStudio_Hex_pipe.png" descr="RStudio_Hex_pip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524556" y="6363467"/>
            <a:ext cx="1538185" cy="178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6" name="RStudio_Hex_rmarkdown.png" descr="RStudio_Hex_rmarkdow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929437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7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733741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8" name="RStudio_Hex_tidyr.png" descr="RStudio_Hex_tidy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325174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9" name="RStudio_Hex_dplyr.png" descr="RStudio_Hex_dplyr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524356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0" name="RStudio_Hex_lubridate.png" descr="RStudio_Hex_lubridat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39750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1" name="RStudio_Hex_packrat.png" descr="RStudio_Hex_packrat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948280" y="6363299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2" name="RStudio_Hex_readr.png" descr="RStudio_Hex_readr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3733741" y="7755529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3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100432" y="636346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4" name="RStudio_Hex_shiny.png" descr="RStudio_Hex_shiny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104739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Packages"/>
          <p:cNvSpPr txBox="1"/>
          <p:nvPr/>
        </p:nvSpPr>
        <p:spPr>
          <a:xfrm>
            <a:off x="13211471" y="1004289"/>
            <a:ext cx="313288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Packages</a:t>
            </a:r>
          </a:p>
        </p:txBody>
      </p:sp>
      <p:pic>
        <p:nvPicPr>
          <p:cNvPr id="1676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419551" y="3791098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7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45118" y="6715281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8" name="Image" descr="Image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092864" y="5279133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9" name="Image" descr="Image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706747" y="5334159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0" name="Image" descr="Image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556289" y="5277654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1" name="Image" descr="Image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619653" y="3806861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2" name="Image" descr="Image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121646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3" name="Image" descr="Image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9597421" y="2186096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4" name="Image" descr="Image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6645871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5" name="Image" descr="Image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8225636" y="6787460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6" name="Image" descr="Image"/>
          <p:cNvPicPr>
            <a:picLocks noChangeAspect="1"/>
          </p:cNvPicPr>
          <p:nvPr/>
        </p:nvPicPr>
        <p:blipFill>
          <a:blip r:embed="rId30">
            <a:extLst/>
          </a:blip>
          <a:srcRect l="9914" t="0" r="18345" b="33354"/>
          <a:stretch>
            <a:fillRect/>
          </a:stretch>
        </p:blipFill>
        <p:spPr>
          <a:xfrm>
            <a:off x="9668218" y="6797333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7" name="Image" descr="Image"/>
          <p:cNvPicPr>
            <a:picLocks noChangeAspect="1"/>
          </p:cNvPicPr>
          <p:nvPr/>
        </p:nvPicPr>
        <p:blipFill>
          <a:blip r:embed="rId31">
            <a:extLst/>
          </a:blip>
          <a:srcRect l="0" t="0" r="81208" b="19866"/>
          <a:stretch>
            <a:fillRect/>
          </a:stretch>
        </p:blipFill>
        <p:spPr>
          <a:xfrm>
            <a:off x="9875387" y="8407526"/>
            <a:ext cx="635879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8" name="Image" descr="Image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6490430" y="8270788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9" name="Image" descr="Image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081812" y="8254769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0" name="Image" descr="Image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167453" y="3912178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691" name="Software"/>
          <p:cNvSpPr txBox="1"/>
          <p:nvPr/>
        </p:nvSpPr>
        <p:spPr>
          <a:xfrm>
            <a:off x="7106813" y="1004289"/>
            <a:ext cx="305554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Software</a:t>
            </a:r>
          </a:p>
        </p:txBody>
      </p:sp>
      <p:pic>
        <p:nvPicPr>
          <p:cNvPr id="1692" name="cloud-app-icon1.png" descr="cloud-app-icon1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2558503" y="2342446"/>
            <a:ext cx="1410445" cy="1410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3" name="Image" descr="Image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1585874" y="8815316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4" name="Image" descr="Image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8263857" y="8815316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5" name="Image" descr="Image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22898258" y="5561510"/>
            <a:ext cx="730935" cy="73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6" name="Image" descr="Image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20960103" y="6633185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7" name="Image" descr="Image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20892482" y="4041118"/>
            <a:ext cx="1122954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8" name="Image" descr="Image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21188805" y="7692649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9" name="Image" descr="Image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0676832" y="2440194"/>
            <a:ext cx="1554248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0" name="Image" descr="Image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22795413" y="4068786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3" name="Group"/>
          <p:cNvGrpSpPr/>
          <p:nvPr/>
        </p:nvGrpSpPr>
        <p:grpSpPr>
          <a:xfrm>
            <a:off x="18909175" y="2164848"/>
            <a:ext cx="1321198" cy="1321198"/>
            <a:chOff x="0" y="0"/>
            <a:chExt cx="1321196" cy="1321196"/>
          </a:xfrm>
        </p:grpSpPr>
        <p:pic>
          <p:nvPicPr>
            <p:cNvPr id="1701" name="Image" descr="Image"/>
            <p:cNvPicPr>
              <a:picLocks noChangeAspect="1"/>
            </p:cNvPicPr>
            <p:nvPr/>
          </p:nvPicPr>
          <p:blipFill>
            <a:blip r:embed="rId44">
              <a:extLst/>
            </a:blip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1702" name="Image" descr="Image"/>
            <p:cNvPicPr>
              <a:picLocks noChangeAspect="1"/>
            </p:cNvPicPr>
            <p:nvPr/>
          </p:nvPicPr>
          <p:blipFill>
            <a:blip r:embed="rId45">
              <a:extLst/>
            </a:blip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04" name="Image" descr="Image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9026968" y="6981276"/>
            <a:ext cx="1085610" cy="108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5" name="Image" descr="Image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0960103" y="5433124"/>
            <a:ext cx="987706" cy="987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6" name="Image" descr="Image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8909176" y="5266379"/>
            <a:ext cx="1321341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7" name="Image" descr="Image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9080610" y="4068955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08" name="Architecture"/>
          <p:cNvSpPr txBox="1"/>
          <p:nvPr/>
        </p:nvSpPr>
        <p:spPr>
          <a:xfrm>
            <a:off x="19276026" y="1004289"/>
            <a:ext cx="414497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Architecture</a:t>
            </a:r>
          </a:p>
        </p:txBody>
      </p:sp>
      <p:pic>
        <p:nvPicPr>
          <p:cNvPr id="1709" name="Markdown-logo.png" descr="Markdown-logo.png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9734587" y="10270045"/>
            <a:ext cx="1589919" cy="978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3" name="Group"/>
          <p:cNvGrpSpPr/>
          <p:nvPr/>
        </p:nvGrpSpPr>
        <p:grpSpPr>
          <a:xfrm>
            <a:off x="8054335" y="9807363"/>
            <a:ext cx="1321362" cy="1536226"/>
            <a:chOff x="0" y="0"/>
            <a:chExt cx="1321361" cy="1536225"/>
          </a:xfrm>
        </p:grpSpPr>
        <p:sp>
          <p:nvSpPr>
            <p:cNvPr id="1710" name="Rectangle"/>
            <p:cNvSpPr/>
            <p:nvPr/>
          </p:nvSpPr>
          <p:spPr>
            <a:xfrm>
              <a:off x="329061" y="4981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711" name="Rectangle"/>
            <p:cNvSpPr/>
            <p:nvPr/>
          </p:nvSpPr>
          <p:spPr>
            <a:xfrm>
              <a:off x="643730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1712" name="web-logos.png" descr="web-logos.png"/>
            <p:cNvPicPr>
              <a:picLocks noChangeAspect="1"/>
            </p:cNvPicPr>
            <p:nvPr/>
          </p:nvPicPr>
          <p:blipFill>
            <a:blip r:embed="rId51">
              <a:extLst/>
            </a:blip>
            <a:srcRect l="67419" t="0" r="0" b="0"/>
            <a:stretch>
              <a:fillRect/>
            </a:stretch>
          </p:blipFill>
          <p:spPr>
            <a:xfrm>
              <a:off x="0" y="0"/>
              <a:ext cx="1321362" cy="1536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17" name="Group"/>
          <p:cNvGrpSpPr/>
          <p:nvPr/>
        </p:nvGrpSpPr>
        <p:grpSpPr>
          <a:xfrm>
            <a:off x="6375116" y="9807363"/>
            <a:ext cx="1321267" cy="1536115"/>
            <a:chOff x="0" y="0"/>
            <a:chExt cx="1321265" cy="1536113"/>
          </a:xfrm>
        </p:grpSpPr>
        <p:sp>
          <p:nvSpPr>
            <p:cNvPr id="1714" name="Rectangle"/>
            <p:cNvSpPr/>
            <p:nvPr/>
          </p:nvSpPr>
          <p:spPr>
            <a:xfrm>
              <a:off x="333742" y="5108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715" name="Rectangle"/>
            <p:cNvSpPr/>
            <p:nvPr/>
          </p:nvSpPr>
          <p:spPr>
            <a:xfrm>
              <a:off x="673811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1716" name="web-logos.png" descr="web-logos.png"/>
            <p:cNvPicPr>
              <a:picLocks noChangeAspect="1"/>
            </p:cNvPicPr>
            <p:nvPr/>
          </p:nvPicPr>
          <p:blipFill>
            <a:blip r:embed="rId51">
              <a:extLst/>
            </a:blip>
            <a:srcRect l="33709" t="0" r="33709" b="0"/>
            <a:stretch>
              <a:fillRect/>
            </a:stretch>
          </p:blipFill>
          <p:spPr>
            <a:xfrm>
              <a:off x="0" y="0"/>
              <a:ext cx="1321266" cy="1536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18" name=""/>
          <p:cNvSpPr txBox="1"/>
          <p:nvPr/>
        </p:nvSpPr>
        <p:spPr>
          <a:xfrm>
            <a:off x="19218919" y="10715817"/>
            <a:ext cx="12643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9000"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/>
            <a:r>
              <a:t></a:t>
            </a:r>
          </a:p>
        </p:txBody>
      </p:sp>
      <p:pic>
        <p:nvPicPr>
          <p:cNvPr id="1719" name="Image" descr="Image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14257627" y="9879477"/>
            <a:ext cx="3276878" cy="330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1" name="Group"/>
          <p:cNvGrpSpPr/>
          <p:nvPr/>
        </p:nvGrpSpPr>
        <p:grpSpPr>
          <a:xfrm>
            <a:off x="3213940" y="12176259"/>
            <a:ext cx="1575315" cy="1147259"/>
            <a:chOff x="0" y="0"/>
            <a:chExt cx="1575314" cy="1147257"/>
          </a:xfrm>
        </p:grpSpPr>
        <p:grpSp>
          <p:nvGrpSpPr>
            <p:cNvPr id="1729" name="Group"/>
            <p:cNvGrpSpPr/>
            <p:nvPr/>
          </p:nvGrpSpPr>
          <p:grpSpPr>
            <a:xfrm>
              <a:off x="91447" y="0"/>
              <a:ext cx="1483868" cy="1147258"/>
              <a:chOff x="0" y="0"/>
              <a:chExt cx="1483866" cy="1147257"/>
            </a:xfrm>
          </p:grpSpPr>
          <p:sp>
            <p:nvSpPr>
              <p:cNvPr id="1720" name="Rectangle"/>
              <p:cNvSpPr/>
              <p:nvPr/>
            </p:nvSpPr>
            <p:spPr>
              <a:xfrm>
                <a:off x="241949" y="4693"/>
                <a:ext cx="1241918" cy="943858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21" name="Rectangle"/>
              <p:cNvSpPr/>
              <p:nvPr/>
            </p:nvSpPr>
            <p:spPr>
              <a:xfrm>
                <a:off x="229530" y="203400"/>
                <a:ext cx="1241918" cy="74515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22" name="Rectangle"/>
              <p:cNvSpPr/>
              <p:nvPr/>
            </p:nvSpPr>
            <p:spPr>
              <a:xfrm rot="19050000">
                <a:off x="62462" y="68288"/>
                <a:ext cx="322899" cy="310480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23" name="Triangle"/>
              <p:cNvSpPr/>
              <p:nvPr/>
            </p:nvSpPr>
            <p:spPr>
              <a:xfrm flipH="1" rot="10800000">
                <a:off x="1235483" y="948550"/>
                <a:ext cx="235965" cy="198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24" name="Rectangle"/>
              <p:cNvSpPr/>
              <p:nvPr/>
            </p:nvSpPr>
            <p:spPr>
              <a:xfrm>
                <a:off x="5985" y="203400"/>
                <a:ext cx="1241918" cy="94385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25" name="Triangle"/>
              <p:cNvSpPr/>
              <p:nvPr/>
            </p:nvSpPr>
            <p:spPr>
              <a:xfrm flipH="1" rot="16200000">
                <a:off x="602105" y="464203"/>
                <a:ext cx="881762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26" name="Triangle"/>
              <p:cNvSpPr/>
              <p:nvPr/>
            </p:nvSpPr>
            <p:spPr>
              <a:xfrm rot="5400000">
                <a:off x="-229980" y="464203"/>
                <a:ext cx="881763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27" name="Triangle"/>
              <p:cNvSpPr/>
              <p:nvPr/>
            </p:nvSpPr>
            <p:spPr>
              <a:xfrm flipH="1" rot="10800000">
                <a:off x="5985" y="203400"/>
                <a:ext cx="1241918" cy="745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28" name="Triangle"/>
              <p:cNvSpPr/>
              <p:nvPr/>
            </p:nvSpPr>
            <p:spPr>
              <a:xfrm flipH="1">
                <a:off x="1235483" y="29532"/>
                <a:ext cx="235965" cy="198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730" name="rvest"/>
            <p:cNvSpPr txBox="1"/>
            <p:nvPr/>
          </p:nvSpPr>
          <p:spPr>
            <a:xfrm>
              <a:off x="-1" y="88010"/>
              <a:ext cx="1438415" cy="1059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pPr/>
              <a:r>
                <a:t>rvest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select()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.data,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 to transform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 </a:t>
            </a:r>
            <a:r>
              <a:t>prop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159000"/>
                <a:gridCol w="1955800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252" name="Alter the code to select just the n column:…"/>
          <p:cNvSpPr txBox="1"/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120" name="Open 02-Transform-Data.Rmd."/>
          <p:cNvSpPr txBox="1"/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select(babynames,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n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&lt;int&gt;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7065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2604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3  2003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4  1939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5  1746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: </a:t>
              </a:r>
              <a:r>
                <a:t>- 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select(storms, storm</a:t>
              </a:r>
              <a:r>
                <a:rPr>
                  <a:solidFill>
                    <a:schemeClr val="accent1"/>
                  </a:solidFill>
                </a:rPr>
                <a:t>:</a:t>
              </a:r>
              <a:r>
                <a:t>pressure)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-</a:t>
              </a:r>
              <a:r>
                <a:t> - 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select(storms, </a:t>
              </a:r>
              <a:r>
                <a:rPr>
                  <a:solidFill>
                    <a:schemeClr val="accent1"/>
                  </a:solidFill>
                </a:rPr>
                <a:t>-</a:t>
              </a:r>
              <a: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select(storms, </a:t>
              </a:r>
              <a:r>
                <a:t>starts_with("w")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select(storms, </a:t>
              </a:r>
              <a:r>
                <a:t>ends_with("e")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3"/>
      <p:bldP build="whole" bldLvl="1" animBg="1" rev="0" advAuto="0" spid="270" grpId="1"/>
      <p:bldP build="whole" bldLvl="1" animBg="1" rev="0" advAuto="0" spid="274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select(storms, </a:t>
              </a:r>
              <a:r>
                <a:rPr>
                  <a:solidFill>
                    <a:schemeClr val="accent1"/>
                  </a:solidFill>
                </a:rPr>
                <a:t>contains("d")</a:t>
              </a:r>
              <a: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</a:t>
              </a: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select(storms, </a:t>
              </a:r>
              <a:r>
                <a:rPr>
                  <a:solidFill>
                    <a:schemeClr val="accent1"/>
                  </a:solidFill>
                </a:rPr>
                <a:t>matches("^.{4}$")</a:t>
              </a:r>
              <a: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select(storms, </a:t>
              </a:r>
              <a:r>
                <a:t>one_of(c("storm", "storms", "Storm")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select(storms, </a:t>
              </a:r>
              <a:r>
                <a:t>num_range("x", 1:5)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2"/>
      <p:bldP build="whole" bldLvl="1" animBg="1" rev="0" advAuto="0" spid="298" grpId="3"/>
      <p:bldP build="whole" bldLvl="1" animBg="1" rev="0" advAuto="0" spid="29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/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/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filter()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Extract 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.data, … 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data frame to transform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.data, … 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Each function takes a data frame / tibble as its first argument and returns a data frame / tibble.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3359439" y="5918663"/>
            <a:ext cx="16670637" cy="4550173"/>
            <a:chOff x="0" y="-1375171"/>
            <a:chExt cx="16670635" cy="4550171"/>
          </a:xfrm>
        </p:grpSpPr>
        <p:sp>
          <p:nvSpPr>
            <p:cNvPr id="332" name="function specific arguments"/>
            <p:cNvSpPr/>
            <p:nvPr/>
          </p:nvSpPr>
          <p:spPr>
            <a:xfrm>
              <a:off x="5718076" y="-1375172"/>
              <a:ext cx="10952560" cy="455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747" y="8582"/>
                  </a:lnTo>
                  <a:lnTo>
                    <a:pt x="10747" y="19548"/>
                  </a:lnTo>
                  <a:cubicBezTo>
                    <a:pt x="10747" y="20681"/>
                    <a:pt x="11129" y="21600"/>
                    <a:pt x="11600" y="21600"/>
                  </a:cubicBezTo>
                  <a:lnTo>
                    <a:pt x="20748" y="21600"/>
                  </a:lnTo>
                  <a:cubicBezTo>
                    <a:pt x="21218" y="21600"/>
                    <a:pt x="21600" y="20681"/>
                    <a:pt x="21600" y="19548"/>
                  </a:cubicBezTo>
                  <a:lnTo>
                    <a:pt x="21600" y="8580"/>
                  </a:lnTo>
                  <a:cubicBezTo>
                    <a:pt x="21600" y="7447"/>
                    <a:pt x="21218" y="6528"/>
                    <a:pt x="20748" y="6528"/>
                  </a:cubicBezTo>
                  <a:lnTo>
                    <a:pt x="11600" y="6528"/>
                  </a:lnTo>
                  <a:cubicBezTo>
                    <a:pt x="11307" y="6528"/>
                    <a:pt x="11049" y="6883"/>
                    <a:pt x="10895" y="74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function specific arguments</a:t>
              </a:r>
            </a:p>
          </p:txBody>
        </p:sp>
        <p:sp>
          <p:nvSpPr>
            <p:cNvPr id="333" name="data frame to transform"/>
            <p:cNvSpPr/>
            <p:nvPr/>
          </p:nvSpPr>
          <p:spPr>
            <a:xfrm>
              <a:off x="4083794" y="-1259285"/>
              <a:ext cx="6817123" cy="443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5817" y="7530"/>
                  </a:lnTo>
                  <a:cubicBezTo>
                    <a:pt x="5765" y="7753"/>
                    <a:pt x="5732" y="7989"/>
                    <a:pt x="5732" y="8239"/>
                  </a:cubicBezTo>
                  <a:lnTo>
                    <a:pt x="5732" y="19495"/>
                  </a:lnTo>
                  <a:cubicBezTo>
                    <a:pt x="5732" y="20657"/>
                    <a:pt x="6345" y="21600"/>
                    <a:pt x="7101" y="21600"/>
                  </a:cubicBezTo>
                  <a:lnTo>
                    <a:pt x="20231" y="21600"/>
                  </a:lnTo>
                  <a:cubicBezTo>
                    <a:pt x="20987" y="21600"/>
                    <a:pt x="21600" y="20657"/>
                    <a:pt x="21600" y="19495"/>
                  </a:cubicBezTo>
                  <a:lnTo>
                    <a:pt x="21600" y="8239"/>
                  </a:lnTo>
                  <a:cubicBezTo>
                    <a:pt x="21600" y="7077"/>
                    <a:pt x="20987" y="6134"/>
                    <a:pt x="20231" y="6134"/>
                  </a:cubicBezTo>
                  <a:lnTo>
                    <a:pt x="7101" y="6134"/>
                  </a:lnTo>
                  <a:cubicBezTo>
                    <a:pt x="6803" y="6134"/>
                    <a:pt x="6529" y="6284"/>
                    <a:pt x="6304" y="65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data frame to transform</a:t>
              </a:r>
            </a:p>
          </p:txBody>
        </p:sp>
        <p:sp>
          <p:nvSpPr>
            <p:cNvPr id="334" name="dplyr function"/>
            <p:cNvSpPr/>
            <p:nvPr/>
          </p:nvSpPr>
          <p:spPr>
            <a:xfrm>
              <a:off x="0" y="-1287860"/>
              <a:ext cx="5626100" cy="446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656" y="0"/>
                  </a:moveTo>
                  <a:lnTo>
                    <a:pt x="4169" y="6233"/>
                  </a:lnTo>
                  <a:lnTo>
                    <a:pt x="1659" y="6233"/>
                  </a:lnTo>
                  <a:cubicBezTo>
                    <a:pt x="743" y="6233"/>
                    <a:pt x="0" y="7170"/>
                    <a:pt x="0" y="8325"/>
                  </a:cubicBezTo>
                  <a:lnTo>
                    <a:pt x="0" y="19508"/>
                  </a:lnTo>
                  <a:cubicBezTo>
                    <a:pt x="0" y="20663"/>
                    <a:pt x="743" y="21600"/>
                    <a:pt x="1659" y="21600"/>
                  </a:cubicBezTo>
                  <a:lnTo>
                    <a:pt x="19941" y="21600"/>
                  </a:lnTo>
                  <a:cubicBezTo>
                    <a:pt x="20857" y="21600"/>
                    <a:pt x="21600" y="20663"/>
                    <a:pt x="21600" y="19508"/>
                  </a:cubicBezTo>
                  <a:lnTo>
                    <a:pt x="21600" y="8325"/>
                  </a:lnTo>
                  <a:cubicBezTo>
                    <a:pt x="21600" y="7170"/>
                    <a:pt x="20857" y="6233"/>
                    <a:pt x="19941" y="6233"/>
                  </a:cubicBezTo>
                  <a:lnTo>
                    <a:pt x="5146" y="6233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dplyr function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632803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</a:t>
            </a:r>
            <a:r>
              <a:t> name == "Garrett"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install.packages("babynames")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library(babynames)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" name="Triangle"/>
              <p:cNvSpPr/>
              <p:nvPr/>
            </p:nvSpPr>
            <p:spPr>
              <a:xfrm flipH="1" rot="10800000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" name="Triangle"/>
              <p:cNvSpPr/>
              <p:nvPr/>
            </p:nvSpPr>
            <p:spPr>
              <a:xfrm flipH="1" rot="16200000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" name="Triangle"/>
              <p:cNvSpPr/>
              <p:nvPr/>
            </p:nvSpPr>
            <p:spPr>
              <a:xfrm flipH="1" rot="10800000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pPr/>
              <a:r>
                <a:t>R package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/>
        </p:nvGraphicFramePr>
        <p:xfrm>
          <a:off x="3365789" y="7441444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</a:t>
            </a:r>
            <a:r>
              <a:t> name == "Garrett"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56" name="= sets…"/>
          <p:cNvSpPr/>
          <p:nvPr/>
        </p:nvSpPr>
        <p:spPr>
          <a:xfrm>
            <a:off x="12605559" y="5921809"/>
            <a:ext cx="7846616" cy="518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877" y="7230"/>
                </a:lnTo>
                <a:cubicBezTo>
                  <a:pt x="3774" y="7497"/>
                  <a:pt x="3710" y="7803"/>
                  <a:pt x="3710" y="8135"/>
                </a:cubicBezTo>
                <a:lnTo>
                  <a:pt x="3710" y="19799"/>
                </a:lnTo>
                <a:cubicBezTo>
                  <a:pt x="3710" y="20794"/>
                  <a:pt x="4243" y="21600"/>
                  <a:pt x="4900" y="21600"/>
                </a:cubicBezTo>
                <a:lnTo>
                  <a:pt x="20410" y="21600"/>
                </a:lnTo>
                <a:cubicBezTo>
                  <a:pt x="21067" y="21600"/>
                  <a:pt x="21600" y="20794"/>
                  <a:pt x="21600" y="19799"/>
                </a:cubicBezTo>
                <a:lnTo>
                  <a:pt x="21600" y="8135"/>
                </a:lnTo>
                <a:cubicBezTo>
                  <a:pt x="21600" y="7140"/>
                  <a:pt x="21067" y="6333"/>
                  <a:pt x="20410" y="6333"/>
                </a:cubicBezTo>
                <a:lnTo>
                  <a:pt x="4900" y="6333"/>
                </a:lnTo>
                <a:cubicBezTo>
                  <a:pt x="4720" y="6333"/>
                  <a:pt x="4550" y="6398"/>
                  <a:pt x="4397" y="6507"/>
                </a:cubicBez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= sets</a:t>
            </a:r>
          </a:p>
          <a:p>
            <a:pPr>
              <a:lnSpc>
                <a:spcPct val="90000"/>
              </a:lnSpc>
              <a:spcBef>
                <a:spcPts val="2000"/>
              </a:spcBef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(returns nothing)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== tests if  equal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(returns TRUE or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023486" cy="77055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3383673"/>
                <a:gridCol w="7008112"/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/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M    John  9655 0.08154630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M William  9531 0.08049899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  <a:endParaRPr>
              <a:solidFill>
                <a:srgbClr val="A6AAA9"/>
              </a:solidFill>
            </a:endParaRP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1982     F   Sea     5 2.756771e-06</a:t>
            </a:r>
            <a:endParaRPr>
              <a:solidFill>
                <a:srgbClr val="A6AAA9"/>
              </a:solidFill>
            </a:endParaRP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1985     M   Sea     6 3.119547e-06</a:t>
            </a:r>
            <a:endParaRPr>
              <a:solidFill>
                <a:srgbClr val="A6AAA9"/>
              </a:solidFill>
            </a:endParaRP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3  1986     M   Sea     5 2.603512e-06</a:t>
            </a:r>
            <a:endParaRPr>
              <a:solidFill>
                <a:srgbClr val="A6AAA9"/>
              </a:solidFill>
            </a:endParaRP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0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rgbClr val="FF2600"/>
                  </a:solidFill>
                </a:rPr>
                <a:t>=</a:t>
              </a:r>
              <a: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chemeClr val="accent2"/>
                  </a:solidFill>
                </a:rPr>
                <a:t>==</a:t>
              </a:r>
              <a: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rgbClr val="FF2600"/>
                  </a:solidFill>
                </a:rPr>
                <a:t>Sea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chemeClr val="accent2"/>
                  </a:solidFill>
                </a:rPr>
                <a:t>"Sea"</a:t>
              </a:r>
              <a: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2.  Forgetting quotes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</a:t>
            </a:r>
            <a:r>
              <a:t> name == "Garrett"</a:t>
            </a:r>
            <a:r>
              <a:rPr>
                <a:solidFill>
                  <a:srgbClr val="000000"/>
                </a:solidFill>
              </a:rPr>
              <a:t>,</a:t>
            </a:r>
            <a:r>
              <a:t>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36164" cy="60325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5083241"/>
                <a:gridCol w="4927544"/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?base::Logic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filter(babynames, </a:t>
            </a:r>
            <a:r>
              <a:t>name == "Garrett" &amp;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/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1982     F   Sea     5 2.756771e-06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F    Abby     6 6.147289e-05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F  Aileen     6 6.147289e-05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1990     F Lexus    36 1.752932e-05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1990     M Lexus    12 5.579156e-06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babynames</a:t>
            </a: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10 &lt; n &lt; 20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10 &lt; n</a:t>
              </a:r>
              <a:r>
                <a:t>,</a:t>
              </a:r>
              <a:r>
                <a:rPr>
                  <a:solidFill>
                    <a:srgbClr val="FF2600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n &lt; 20</a:t>
              </a:r>
              <a: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n == 5 | n == 6 | n == 7 | n == 8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n %in% c(5, 6, 7, 8)</a:t>
              </a:r>
              <a: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arrange()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arrange(</a:t>
            </a:r>
            <a:r>
              <a:t>.data,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9371014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one or more columns to order by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 to transform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</a:t>
              </a:r>
              <a:r>
                <a:t>babynames</a:t>
              </a:r>
              <a:r>
                <a:rPr>
                  <a:solidFill>
                    <a:srgbClr val="000000"/>
                  </a:solidFill>
                </a:rPr>
                <a:t>,</a:t>
              </a:r>
              <a:r>
                <a:t> n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/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    name     n  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2007     M       Aaban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2007     M      Aareon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2007     M       Aaris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2007     M         Abd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2007     M  Abdulazeez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2007     M   Abdulhadi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2007     M  Abdulhamid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2007     M  Abdulkadir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2007     M Abdulraheem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2007     M  Abdulrahim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>
                <a:solidFill>
                  <a:srgbClr val="A6AAA9"/>
                </a:solidFill>
              </a:rPr>
              <a:t># ... with 1,858,679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/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desc(prop))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name     n       prop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1880     M    John  9655 0.08154630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1881     M    John  8769 0.08098299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1880     M William  9531 0.08049899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1883     M    John  8894 0.07907324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1881     M William  8524 0.07872038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1882     M    John  9557 0.07831617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1884     M    John  9388 0.07648751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1882     M William  9298 0.07619375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1886     M    John  9026 0.07582198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1885     M    John  8756 0.07551791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desc(n))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name     n       prop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1947     F   Linda 99680 0.05483609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1948     F   Linda 96211 0.05521159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1947     M   James 94763 0.05102057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1957     M Michael 92726 0.04238659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1947     M  Robert 91646 0.04934237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1949     F   Linda 91010 0.05184281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1956     M Michael 90623 0.04225479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1958     M Michael 90517 0.04203881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1948     M   James 88588 0.04969679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1954     M Michael 88493 0.04279403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1,858,679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%&gt;%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 &lt;- filter(babynames,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boys_2015</a:t>
            </a:r>
            <a:r>
              <a:t> &lt;- filter(babynames,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boys_2015</a:t>
            </a:r>
            <a:r>
              <a:t> &lt;- select(</a:t>
            </a:r>
            <a:r>
              <a:rPr>
                <a:solidFill>
                  <a:schemeClr val="accent1"/>
                </a:solidFill>
              </a:rPr>
              <a:t>boys_2015</a:t>
            </a:r>
            <a: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boys_2015</a:t>
            </a:r>
            <a:r>
              <a:t> &lt;- arrange(</a:t>
            </a:r>
            <a:r>
              <a:rPr>
                <a:solidFill>
                  <a:schemeClr val="accent2"/>
                </a:solidFill>
              </a:rPr>
              <a:t>boys_2015</a:t>
            </a:r>
            <a: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arrange(select(filter(babynames,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pPr/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 babynames       filter(</a:t>
              </a:r>
              <a:r>
                <a:rPr u="sng"/>
                <a:t>      </a:t>
              </a:r>
              <a: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sp>
        <p:nvSpPr>
          <p:cNvPr id="525" name="Passes result on left into first argument of function on right."/>
          <p:cNvSpPr txBox="1"/>
          <p:nvPr/>
        </p:nvSpPr>
        <p:spPr>
          <a:xfrm>
            <a:off x="3130169" y="7135765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Passes result on left into first argument of function on right.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8295379"/>
            <a:ext cx="18159420" cy="3966426"/>
            <a:chOff x="0" y="0"/>
            <a:chExt cx="18159418" cy="3966424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78786"/>
              <a:ext cx="17218088" cy="2058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</a:t>
              </a:r>
              <a:r>
                <a:rPr>
                  <a:solidFill>
                    <a:schemeClr val="accent1"/>
                  </a:solidFill>
                </a:rPr>
                <a:t>babynames</a:t>
              </a:r>
              <a: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1"/>
                  </a:solidFill>
                </a:rPr>
                <a:t>babynames</a:t>
              </a:r>
              <a:r>
                <a:t> %&gt;% filter(n == 99680)</a:t>
              </a:r>
            </a:p>
          </p:txBody>
        </p:sp>
        <p:sp>
          <p:nvSpPr>
            <p:cNvPr id="528" name="So, for example, these do the same thing. Try it."/>
            <p:cNvSpPr txBox="1"/>
            <p:nvPr/>
          </p:nvSpPr>
          <p:spPr>
            <a:xfrm>
              <a:off x="495" y="0"/>
              <a:ext cx="18158428" cy="1115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/>
              <a:r>
                <a:t>So, for example, these do the same thing. Try it.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9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boys_2015</a:t>
            </a:r>
            <a:r>
              <a:t> &lt;- filter(babynames,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boys_2015</a:t>
            </a:r>
            <a:r>
              <a:t> &lt;- select(</a:t>
            </a:r>
            <a:r>
              <a:rPr>
                <a:solidFill>
                  <a:schemeClr val="accent1"/>
                </a:solidFill>
              </a:rPr>
              <a:t>boys_2015</a:t>
            </a:r>
            <a: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boys_2015</a:t>
            </a:r>
            <a:r>
              <a:t> &lt;- arrange(</a:t>
            </a:r>
            <a:r>
              <a:rPr>
                <a:solidFill>
                  <a:schemeClr val="accent2"/>
                </a:solidFill>
              </a:rPr>
              <a:t>boys_2015</a:t>
            </a:r>
            <a: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</a:t>
            </a:r>
            <a:r>
              <a:t> filter(year == 2015, sex == "M")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  </a:t>
            </a:r>
            <a:r>
              <a:t>select(name, n) </a:t>
            </a:r>
            <a:r>
              <a:rPr>
                <a:solidFill>
                  <a:schemeClr val="accent2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  </a:t>
            </a:r>
            <a:r>
              <a:t>arrange(desc(n))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foo_foo &lt;- little_bunny()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foo_foo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hop_through(forest)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scoop_up(field_mouse)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bop_on(head)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foo_foo2 &lt;- hop_through(foo_foo,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foo_foo3 &lt;- scoop_up(foo_foo2, field_mouse)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bop_on(foo_foo3,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/>
              <a:r>
                <a:t>vs.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6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577" name="Use %&gt;% to write a sequence of functions that:…"/>
          <p:cNvSpPr txBox="1"/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 startAt="1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 startAt="1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 startAt="1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   name     n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    Emma 20355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  Olivia 19553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  Sophia 17327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     Ava 16286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Isabella 15504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     Mia 14820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 Abigail 12311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   Emily 11727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Charlotte 11332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  Harper 10241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18,983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Exam</a:t>
            </a:r>
          </a:p>
        </p:txBody>
      </p:sp>
      <p:sp>
        <p:nvSpPr>
          <p:cNvPr id="585" name="Trim babynames to just the rows that contain your name and your sex…"/>
          <p:cNvSpPr txBox="1"/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type of data frame common throughout tidyverse packages. Tibbles enhance data frames in three ways:</a:t>
            </a:r>
          </a:p>
          <a:p>
            <a:pPr marL="939800" indent="-939800" algn="l">
              <a:buSzPct val="100000"/>
              <a:buAutoNum type="arabicPeriod" startAt="1"/>
              <a:defRPr b="1"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Subsetting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[ always returns a new tibble, [[ and $ always return a new vector</a:t>
            </a:r>
            <a:endParaRPr b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39800" indent="-939800" algn="l">
              <a:buSzPct val="100000"/>
              <a:buAutoNum type="arabicPeriod" startAt="1"/>
              <a:defRPr b="1"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partial matching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subsetting</a:t>
            </a:r>
            <a:endParaRPr b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39800" indent="-939800" algn="l">
              <a:buSzPct val="100000"/>
              <a:buAutoNum type="arabicPeriod" startAt="1"/>
              <a:defRPr b="1"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Display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tibble, R provides a concise view of the data that fits on one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filter(name == "Garrett", sex == "M")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select(year, prop)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t>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aes(year, prop))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/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613" name="Do we have enough information to:…"/>
          <p:cNvSpPr txBox="1"/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6408413" y="3710350"/>
            <a:ext cx="1160193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endParaRPr b="1">
              <a:solidFill>
                <a:srgbClr val="78AAD6"/>
              </a:solidFill>
            </a:endParaRP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    </a:t>
            </a: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     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summarise()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summarise(</a:t>
            </a:r>
            <a:r>
              <a:t>total = sum(n)</a:t>
            </a:r>
            <a:r>
              <a:rPr>
                <a:solidFill>
                  <a:srgbClr val="000000"/>
                </a:solidFill>
              </a:rPr>
              <a:t>,</a:t>
            </a:r>
            <a:r>
              <a:t> max = max(n)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628" name="Table"/>
          <p:cNvGraphicFramePr/>
          <p:nvPr/>
        </p:nvGraphicFramePr>
        <p:xfrm>
          <a:off x="13481719" y="7433911"/>
          <a:ext cx="8515391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03607"/>
                <a:gridCol w="189817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/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</a:t>
            </a:r>
            <a:r>
              <a:t>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74071" cy="800361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45171"/>
                <a:gridCol w="545171"/>
                <a:gridCol w="545171"/>
                <a:gridCol w="545171"/>
                <a:gridCol w="545171"/>
                <a:gridCol w="545171"/>
                <a:gridCol w="545171"/>
                <a:gridCol w="545171"/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51911" cy="22568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46403"/>
                <a:gridCol w="546403"/>
                <a:gridCol w="546403"/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b="0" sz="120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51910" cy="21405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33703"/>
                <a:gridCol w="533703"/>
                <a:gridCol w="533703"/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b="0" sz="360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360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360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tibble: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manufacturer      model displ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&lt;chr&gt;      &lt;chr&gt; &lt;dbl&gt;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       audi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       audi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       audi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       audi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       audi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       audi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       audi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       audi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       audi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       audi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cyl &lt;int&gt;, trans &lt;chr&gt;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 [ reached getOption("max.print")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first  last     total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2015 340851912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/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total first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1127  2011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summarise(</a:t>
            </a:r>
            <a:r>
              <a:t>n = n()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666" name="Table"/>
          <p:cNvGraphicFramePr/>
          <p:nvPr/>
        </p:nvGraphicFramePr>
        <p:xfrm>
          <a:off x="12720539" y="7381416"/>
          <a:ext cx="8515391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019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632803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summarise(n = n(), </a:t>
            </a:r>
            <a:r>
              <a:t>nname = n_distinct(name)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677" name="Table"/>
          <p:cNvGraphicFramePr/>
          <p:nvPr/>
        </p:nvGraphicFramePr>
        <p:xfrm>
          <a:off x="12720539" y="7381416"/>
          <a:ext cx="8515391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03607"/>
                <a:gridCol w="2600908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632803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babynames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   &lt;chr&gt; &lt;int&gt;      &lt;dbl&gt;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1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39322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12436"/>
                <a:gridCol w="3714185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Toy data sets to practice with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tribble</a:t>
            </a:r>
            <a:r>
              <a:t>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8" name="Triangle"/>
              <p:cNvSpPr/>
              <p:nvPr/>
            </p:nvSpPr>
            <p:spPr>
              <a:xfrm flipH="1" rot="10800000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0" name="Triangle"/>
              <p:cNvSpPr/>
              <p:nvPr/>
            </p:nvSpPr>
            <p:spPr>
              <a:xfrm flipH="1" rot="16200000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2" name="Triangle"/>
              <p:cNvSpPr/>
              <p:nvPr/>
            </p:nvSpPr>
            <p:spPr>
              <a:xfrm flipH="1" rot="10800000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pPr/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098285"/>
                <a:gridCol w="2098285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40164" cy="16383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summarise(mean = mean(amount), sum = sum(amount), n = n())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40164" cy="16383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800084" cy="6782819"/>
            <a:chOff x="0" y="0"/>
            <a:chExt cx="17800082" cy="6782818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40164" cy="16383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902848" cy="269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78 -0.176316" origin="layout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78 -0.088660" origin="layout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6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40164" cy="7462739"/>
            <a:chOff x="25400" y="25400"/>
            <a:chExt cx="6240162" cy="74627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40163" cy="8255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40163" cy="16383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40163" cy="8255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902848" cy="269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40163" cy="16383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40163" cy="8255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40163" cy="8255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after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343 0.168519" origin="layout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xit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343 -0.138534" origin="layout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7" grpId="4"/>
      <p:bldP build="whole" bldLvl="1" animBg="1" rev="0" advAuto="0" spid="759" grpId="7"/>
      <p:bldP build="whole" bldLvl="1" animBg="1" rev="0" advAuto="0" spid="752" grpId="1"/>
      <p:bldP build="whole" bldLvl="1" animBg="1" rev="0" advAuto="0" spid="743" grpId="9"/>
      <p:bldP build="whole" bldLvl="1" animBg="1" rev="0" advAuto="0" spid="760" grpId="6"/>
      <p:bldP build="whole" bldLvl="1" animBg="1" rev="0" advAuto="0" spid="756" grpId="2"/>
      <p:bldP build="whole" bldLvl="1" animBg="1" rev="0" advAuto="0" spid="758" grpId="5"/>
      <p:bldP build="whole" bldLvl="1" animBg="1" rev="0" advAuto="0" spid="743" grpId="3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902848" cy="16256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902848" cy="26924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902848" cy="16256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902848" cy="269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39322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151746"/>
                <a:gridCol w="1598888"/>
                <a:gridCol w="1428274"/>
                <a:gridCol w="1047711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group_by(city)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/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names. Compute popularity as the total number of children of a single gender given a name.</a:t>
            </a:r>
          </a:p>
        </p:txBody>
      </p:sp>
      <p:pic>
        <p:nvPicPr>
          <p:cNvPr id="78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 name   sex   total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 James     M 5120990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  John     M 5095674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Robert     M 4803068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Michael     M 4323928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  Mary     F 4118058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William     M 4071645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 David     M 3589754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Joseph     M 2581785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Richard     M 2558165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Charles     M 2371621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105,376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geom_col(mapping = aes(x = fct_reorder(name,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theme_bw()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scale_fill_brewer()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labs(x = "name")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/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summarise(n_children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aes(x = year, y = n_children))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does this affect our measure of popularity?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7   David     M 3589754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1 340851912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mutate()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632803" cy="11568217"/>
            <a:chOff x="38100" y="0"/>
            <a:chExt cx="8632802" cy="11568216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632803" cy="1066900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415217"/>
                  <a:gridCol w="1123444"/>
                  <a:gridCol w="2159387"/>
                  <a:gridCol w="1495137"/>
                  <a:gridCol w="1950164"/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09700"/>
                <a:gridCol w="1117600"/>
                <a:gridCol w="2159000"/>
                <a:gridCol w="1498600"/>
                <a:gridCol w="1955800"/>
                <a:gridCol w="2225872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9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632803" cy="11568217"/>
            <a:chOff x="38100" y="0"/>
            <a:chExt cx="8632802" cy="11568216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632803" cy="1066900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415217"/>
                  <a:gridCol w="1123444"/>
                  <a:gridCol w="2159387"/>
                  <a:gridCol w="1495137"/>
                  <a:gridCol w="1950164"/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,</a:t>
            </a:r>
            <a:r>
              <a:t> nper = round(percent)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09700"/>
                <a:gridCol w="1117600"/>
                <a:gridCol w="2159000"/>
                <a:gridCol w="1498600"/>
                <a:gridCol w="1955800"/>
                <a:gridCol w="2222500"/>
                <a:gridCol w="1579993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9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9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1" y="3351791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</a:t>
            </a:r>
            <a:r>
              <a:t>c(50, 100, 1000)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min_rank(desc(</a:t>
            </a:r>
            <a:r>
              <a:t>c(50, 100, 1000)</a:t>
            </a:r>
            <a:r>
              <a:rPr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3 2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